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12"/>
  </p:notesMasterIdLst>
  <p:handoutMasterIdLst>
    <p:handoutMasterId r:id="rId13"/>
  </p:handoutMasterIdLst>
  <p:sldIdLst>
    <p:sldId id="473" r:id="rId3"/>
    <p:sldId id="554" r:id="rId4"/>
    <p:sldId id="560" r:id="rId5"/>
    <p:sldId id="583" r:id="rId6"/>
    <p:sldId id="581" r:id="rId7"/>
    <p:sldId id="584" r:id="rId8"/>
    <p:sldId id="585" r:id="rId9"/>
    <p:sldId id="586" r:id="rId10"/>
    <p:sldId id="587" r:id="rId11"/>
  </p:sldIdLst>
  <p:sldSz cx="10693400" cy="7561263"/>
  <p:notesSz cx="6724650" cy="97742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215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430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645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861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07640" algn="l" defTabSz="104305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3129168" algn="l" defTabSz="104305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650696" algn="l" defTabSz="104305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4172224" algn="l" defTabSz="104305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D1"/>
    <a:srgbClr val="BCF6AC"/>
    <a:srgbClr val="BFA393"/>
    <a:srgbClr val="E3D6CF"/>
    <a:srgbClr val="22EC6F"/>
    <a:srgbClr val="FF33CC"/>
    <a:srgbClr val="3042E8"/>
    <a:srgbClr val="3748E9"/>
    <a:srgbClr val="6B78E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6135" autoAdjust="0"/>
  </p:normalViewPr>
  <p:slideViewPr>
    <p:cSldViewPr>
      <p:cViewPr>
        <p:scale>
          <a:sx n="100" d="100"/>
          <a:sy n="100" d="100"/>
        </p:scale>
        <p:origin x="498" y="12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102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9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44675576011451E-2"/>
          <c:y val="2.9225706339240876E-2"/>
          <c:w val="0.76758176041391968"/>
          <c:h val="0.84811020312246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'2021  3 Ивест диаграмма'!$B$1</c:f>
              <c:strCache>
                <c:ptCount val="1"/>
                <c:pt idx="0">
                  <c:v>Амортизация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1"/>
              <c:layout>
                <c:manualLayout>
                  <c:x val="1.3774104683195601E-2"/>
                  <c:y val="-2.1929828348153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242194931801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9242194931797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2322926575731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232292657573198E-3"/>
                  <c:y val="8.0971659919028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232292657573198E-3"/>
                  <c:y val="-1.6194331983805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4128380800536535E-3"/>
                  <c:y val="-6.740593996813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00382043935045E-2"/>
                      <c:h val="7.50538561798898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4.5924219493179786E-3"/>
                  <c:y val="-4.048582995951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616146328786608E-3"/>
                  <c:y val="-3.238866396761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1232292657573198E-3"/>
                  <c:y val="1.6194331983805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3616552247029324E-3"/>
                  <c:y val="-3.2798001572385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2758529110371016E-2"/>
                  <c:y val="3.7483430368440554E-2"/>
                </c:manualLayout>
              </c:layout>
              <c:numFmt formatCode="#,##0" sourceLinked="0"/>
              <c:spPr>
                <a:solidFill>
                  <a:srgbClr val="4383D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диаграмма'!$B$2:$B$18</c:f>
              <c:numCache>
                <c:formatCode>#,##0</c:formatCode>
                <c:ptCount val="17"/>
                <c:pt idx="0">
                  <c:v>3209</c:v>
                </c:pt>
                <c:pt idx="1">
                  <c:v>2450</c:v>
                </c:pt>
                <c:pt idx="3">
                  <c:v>3209</c:v>
                </c:pt>
                <c:pt idx="4">
                  <c:v>3628</c:v>
                </c:pt>
                <c:pt idx="6">
                  <c:v>3392</c:v>
                </c:pt>
                <c:pt idx="7">
                  <c:v>3571</c:v>
                </c:pt>
                <c:pt idx="9">
                  <c:v>3466</c:v>
                </c:pt>
                <c:pt idx="10">
                  <c:v>2963</c:v>
                </c:pt>
                <c:pt idx="12">
                  <c:v>3658</c:v>
                </c:pt>
                <c:pt idx="13">
                  <c:v>2645</c:v>
                </c:pt>
                <c:pt idx="15">
                  <c:v>5457</c:v>
                </c:pt>
                <c:pt idx="16">
                  <c:v>1904</c:v>
                </c:pt>
              </c:numCache>
            </c:numRef>
          </c:val>
        </c:ser>
        <c:ser>
          <c:idx val="1"/>
          <c:order val="1"/>
          <c:tx>
            <c:strRef>
              <c:f>'2021  3 Ивест диаграмма'!$C$1</c:f>
              <c:strCache>
                <c:ptCount val="1"/>
                <c:pt idx="0">
                  <c:v>Капитальные вложения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4569250907140359E-2"/>
                  <c:y val="6.0910574348716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9631080599207731E-2"/>
                  <c:y val="7.028143194082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3127448511163199E-2"/>
                  <c:y val="6.0910574348716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8.4659035084083539E-2"/>
                  <c:y val="1.874171518422036E-2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диаграмма'!$C$2:$C$18</c:f>
              <c:numCache>
                <c:formatCode>General</c:formatCode>
                <c:ptCount val="17"/>
                <c:pt idx="6" formatCode="#,##0">
                  <c:v>0</c:v>
                </c:pt>
                <c:pt idx="7" formatCode="#,##0">
                  <c:v>0</c:v>
                </c:pt>
                <c:pt idx="9" formatCode="#,##0">
                  <c:v>354</c:v>
                </c:pt>
                <c:pt idx="10" formatCode="#,##0">
                  <c:v>286</c:v>
                </c:pt>
                <c:pt idx="12" formatCode="#,##0">
                  <c:v>315</c:v>
                </c:pt>
                <c:pt idx="13" formatCode="#,##0">
                  <c:v>333</c:v>
                </c:pt>
                <c:pt idx="15" formatCode="#,##0">
                  <c:v>355</c:v>
                </c:pt>
                <c:pt idx="16" formatCode="#,##0">
                  <c:v>128</c:v>
                </c:pt>
              </c:numCache>
            </c:numRef>
          </c:val>
        </c:ser>
        <c:ser>
          <c:idx val="2"/>
          <c:order val="2"/>
          <c:tx>
            <c:strRef>
              <c:f>'2021  3 Ивест диаграмма'!$D$1</c:f>
              <c:strCache>
                <c:ptCount val="1"/>
                <c:pt idx="0">
                  <c:v>Плата за подключение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4F81BD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4F81BD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4F81BD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4F81BD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4F81BD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4F81BD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4F81BD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4F81BD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rgbClr val="4F81BD">
                      <a:lumMod val="40000"/>
                      <a:lumOff val="60000"/>
                      <a:shade val="30000"/>
                      <a:satMod val="115000"/>
                    </a:srgbClr>
                  </a:gs>
                  <a:gs pos="50000">
                    <a:srgbClr val="4F81BD">
                      <a:lumMod val="40000"/>
                      <a:lumOff val="60000"/>
                      <a:shade val="67500"/>
                      <a:satMod val="115000"/>
                    </a:srgbClr>
                  </a:gs>
                  <a:gs pos="100000">
                    <a:srgbClr val="4F81BD">
                      <a:lumMod val="40000"/>
                      <a:lumOff val="6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10"/>
              <c:layout>
                <c:manualLayout>
                  <c:x val="3.4354391048613687E-2"/>
                  <c:y val="-4.6854287960550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047448758937284E-2"/>
                  <c:y val="-2.9689608636977092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4.6623816423118483E-2"/>
                  <c:y val="-2.3427143980275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0353142079076353E-2"/>
                  <c:y val="-6.9881879233257241E-2"/>
                </c:manualLayout>
              </c:layout>
              <c:spPr>
                <a:gradFill flip="none" rotWithShape="1">
                  <a:gsLst>
                    <a:gs pos="0">
                      <a:srgbClr val="4F81BD">
                        <a:lumMod val="40000"/>
                        <a:lumOff val="60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40000"/>
                        <a:lumOff val="60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40000"/>
                        <a:lumOff val="60000"/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диаграмма'!$D$2:$D$18</c:f>
              <c:numCache>
                <c:formatCode>#,##0</c:formatCode>
                <c:ptCount val="17"/>
                <c:pt idx="0">
                  <c:v>710</c:v>
                </c:pt>
                <c:pt idx="1">
                  <c:v>1598</c:v>
                </c:pt>
                <c:pt idx="3">
                  <c:v>726</c:v>
                </c:pt>
                <c:pt idx="4">
                  <c:v>726</c:v>
                </c:pt>
                <c:pt idx="6">
                  <c:v>680</c:v>
                </c:pt>
                <c:pt idx="7">
                  <c:v>657</c:v>
                </c:pt>
                <c:pt idx="9">
                  <c:v>726</c:v>
                </c:pt>
                <c:pt idx="10">
                  <c:v>220</c:v>
                </c:pt>
                <c:pt idx="12">
                  <c:v>454</c:v>
                </c:pt>
                <c:pt idx="13">
                  <c:v>187</c:v>
                </c:pt>
                <c:pt idx="15">
                  <c:v>514</c:v>
                </c:pt>
                <c:pt idx="16">
                  <c:v>213</c:v>
                </c:pt>
              </c:numCache>
            </c:numRef>
          </c:val>
        </c:ser>
        <c:ser>
          <c:idx val="3"/>
          <c:order val="3"/>
          <c:tx>
            <c:strRef>
              <c:f>'2021  3 Ивест диаграмма'!$E$1</c:f>
              <c:strCache>
                <c:ptCount val="1"/>
                <c:pt idx="0">
                  <c:v>Бюджет СПб</c:v>
                </c:pt>
              </c:strCache>
            </c:strRef>
          </c:tx>
          <c:spPr>
            <a:solidFill>
              <a:srgbClr val="66F1F4"/>
            </a:soli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66F1F4">
                      <a:shade val="30000"/>
                      <a:satMod val="115000"/>
                    </a:srgbClr>
                  </a:gs>
                  <a:gs pos="50000">
                    <a:srgbClr val="66F1F4">
                      <a:shade val="67500"/>
                      <a:satMod val="115000"/>
                    </a:srgbClr>
                  </a:gs>
                  <a:gs pos="100000">
                    <a:srgbClr val="66F1F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66F1F4">
                      <a:shade val="30000"/>
                      <a:satMod val="115000"/>
                    </a:srgbClr>
                  </a:gs>
                  <a:gs pos="50000">
                    <a:srgbClr val="66F1F4">
                      <a:shade val="67500"/>
                      <a:satMod val="115000"/>
                    </a:srgbClr>
                  </a:gs>
                  <a:gs pos="100000">
                    <a:srgbClr val="66F1F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66F1F4">
                      <a:shade val="30000"/>
                      <a:satMod val="115000"/>
                    </a:srgbClr>
                  </a:gs>
                  <a:gs pos="50000">
                    <a:srgbClr val="66F1F4">
                      <a:shade val="67500"/>
                      <a:satMod val="115000"/>
                    </a:srgbClr>
                  </a:gs>
                  <a:gs pos="100000">
                    <a:srgbClr val="66F1F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rgbClr val="66F1F4">
                      <a:shade val="30000"/>
                      <a:satMod val="115000"/>
                    </a:srgbClr>
                  </a:gs>
                  <a:gs pos="50000">
                    <a:srgbClr val="66F1F4">
                      <a:shade val="67500"/>
                      <a:satMod val="115000"/>
                    </a:srgbClr>
                  </a:gs>
                  <a:gs pos="100000">
                    <a:srgbClr val="66F1F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rgbClr val="66F1F4">
                      <a:shade val="30000"/>
                      <a:satMod val="115000"/>
                    </a:srgbClr>
                  </a:gs>
                  <a:gs pos="50000">
                    <a:srgbClr val="66F1F4">
                      <a:shade val="67500"/>
                      <a:satMod val="115000"/>
                    </a:srgbClr>
                  </a:gs>
                  <a:gs pos="100000">
                    <a:srgbClr val="66F1F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11"/>
              <c:layout>
                <c:manualLayout>
                  <c:x val="5.3578256075376585E-2"/>
                  <c:y val="-5.1282051282051384E-2"/>
                </c:manualLayout>
              </c:layout>
              <c:spPr>
                <a:solidFill>
                  <a:srgbClr val="66F1F4"/>
                </a:soli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6751823241441133E-2"/>
                  <c:y val="-0.17282978870191856"/>
                </c:manualLayout>
              </c:layout>
              <c:spPr>
                <a:gradFill flip="none" rotWithShape="1">
                  <a:gsLst>
                    <a:gs pos="0">
                      <a:srgbClr val="66F1F4">
                        <a:shade val="30000"/>
                        <a:satMod val="115000"/>
                      </a:srgbClr>
                    </a:gs>
                    <a:gs pos="50000">
                      <a:srgbClr val="66F1F4">
                        <a:shade val="67500"/>
                        <a:satMod val="115000"/>
                      </a:srgbClr>
                    </a:gs>
                    <a:gs pos="100000">
                      <a:srgbClr val="66F1F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326825900621723E-2"/>
                      <c:h val="8.094539409436747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диаграмма'!$E$2:$E$18</c:f>
              <c:numCache>
                <c:formatCode>#,##0</c:formatCode>
                <c:ptCount val="17"/>
                <c:pt idx="0">
                  <c:v>1924</c:v>
                </c:pt>
                <c:pt idx="1">
                  <c:v>1897</c:v>
                </c:pt>
                <c:pt idx="3">
                  <c:v>2771</c:v>
                </c:pt>
                <c:pt idx="4">
                  <c:v>2746</c:v>
                </c:pt>
                <c:pt idx="6">
                  <c:v>3704</c:v>
                </c:pt>
                <c:pt idx="7">
                  <c:v>3631</c:v>
                </c:pt>
                <c:pt idx="9">
                  <c:v>4339</c:v>
                </c:pt>
                <c:pt idx="10">
                  <c:v>4064</c:v>
                </c:pt>
                <c:pt idx="12">
                  <c:v>2558</c:v>
                </c:pt>
                <c:pt idx="13">
                  <c:v>2514</c:v>
                </c:pt>
                <c:pt idx="15">
                  <c:v>3278</c:v>
                </c:pt>
                <c:pt idx="16">
                  <c:v>1784</c:v>
                </c:pt>
              </c:numCache>
            </c:numRef>
          </c:val>
        </c:ser>
        <c:ser>
          <c:idx val="4"/>
          <c:order val="4"/>
          <c:tx>
            <c:strRef>
              <c:f>'2021  3 Ивест диаграмма'!$F$1</c:f>
              <c:strCache>
                <c:ptCount val="1"/>
                <c:pt idx="0">
                  <c:v>Кредиты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146953645225886E-2"/>
                  <c:y val="-5.398110661268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138261053563503E-2"/>
                  <c:y val="8.6994024418093722E-4"/>
                </c:manualLayout>
              </c:layout>
              <c:spPr>
                <a:solidFill>
                  <a:srgbClr val="BCF6AC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2047448758937284E-2"/>
                  <c:y val="-8.0971659919028313E-2"/>
                </c:manualLayout>
              </c:layout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633265167007512E-3"/>
                  <c:y val="-1.43369198748414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8 731</a:t>
                    </a:r>
                  </a:p>
                </c:rich>
              </c:tx>
              <c:spPr>
                <a:solidFill>
                  <a:sysClr val="window" lastClr="FFFFFF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диаграмма'!$F$2:$F$18</c:f>
              <c:numCache>
                <c:formatCode>General</c:formatCode>
                <c:ptCount val="17"/>
                <c:pt idx="3" formatCode="#,##0">
                  <c:v>8</c:v>
                </c:pt>
                <c:pt idx="4" formatCode="#,##0">
                  <c:v>0</c:v>
                </c:pt>
              </c:numCache>
            </c:numRef>
          </c:val>
        </c:ser>
        <c:ser>
          <c:idx val="5"/>
          <c:order val="5"/>
          <c:tx>
            <c:strRef>
              <c:f>'2021  3 Ивест диаграмма'!$G$1</c:f>
              <c:strCache>
                <c:ptCount val="1"/>
                <c:pt idx="0">
                  <c:v>Прибыль на капитальные вложения </c:v>
                </c:pt>
              </c:strCache>
            </c:strRef>
          </c:tx>
          <c:invertIfNegative val="0"/>
          <c:dLbls>
            <c:dLbl>
              <c:idx val="16"/>
              <c:layout>
                <c:manualLayout>
                  <c:x val="3.5657433938236227E-2"/>
                  <c:y val="2.048131410691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'2021  3 Ивест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'2021  3 Ивест диаграмма'!$G$2:$G$18</c:f>
              <c:numCache>
                <c:formatCode>General</c:formatCode>
                <c:ptCount val="17"/>
                <c:pt idx="12" formatCode="#,##0">
                  <c:v>1783</c:v>
                </c:pt>
                <c:pt idx="13" formatCode="#,##0">
                  <c:v>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-1139658336"/>
        <c:axId val="-1139666496"/>
      </c:barChart>
      <c:catAx>
        <c:axId val="-11396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b="1"/>
            </a:pPr>
            <a:endParaRPr lang="ru-RU"/>
          </a:p>
        </c:txPr>
        <c:crossAx val="-1139666496"/>
        <c:crosses val="autoZero"/>
        <c:auto val="1"/>
        <c:lblAlgn val="ctr"/>
        <c:lblOffset val="100"/>
        <c:noMultiLvlLbl val="0"/>
      </c:catAx>
      <c:valAx>
        <c:axId val="-1139666496"/>
        <c:scaling>
          <c:orientation val="minMax"/>
          <c:max val="1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1139658336"/>
        <c:crosses val="autoZero"/>
        <c:crossBetween val="between"/>
        <c:majorUnit val="1000"/>
        <c:minorUnit val="1000"/>
      </c:valAx>
    </c:plotArea>
    <c:legend>
      <c:legendPos val="r"/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.86854098825039416"/>
          <c:y val="5.8477860989611954E-2"/>
          <c:w val="0.13145901174960581"/>
          <c:h val="0.5306569081851488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72598954097991"/>
          <c:y val="3.7036853043211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290556759467752E-2"/>
          <c:y val="0.26371488607244398"/>
          <c:w val="0.94741888648106454"/>
          <c:h val="0.56630777702229029"/>
        </c:manualLayout>
      </c:layout>
      <c:lineChart>
        <c:grouping val="standard"/>
        <c:varyColors val="0"/>
        <c:ser>
          <c:idx val="0"/>
          <c:order val="0"/>
          <c:tx>
            <c:strRef>
              <c:f>'слай 15-19)'!$C$36:$D$36</c:f>
              <c:strCache>
                <c:ptCount val="2"/>
                <c:pt idx="0">
                  <c:v>Удельный расход условного топлива на отпуск тепловой энергии с коллекторов</c:v>
                </c:pt>
                <c:pt idx="1">
                  <c:v>кг у.т./Гкал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C0504D"/>
              </a:solidFill>
              <a:ln w="190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144730243321793E-2"/>
                  <c:y val="-7.9169434364521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353133817922553E-2"/>
                  <c:y val="-7.916943436452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075262385121595E-2"/>
                  <c:y val="-9.6762642001081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214198101522046E-2"/>
                  <c:y val="-8.796603818280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4470909541331958E-2"/>
                  <c:y val="-8.796603818280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'слай 15-19)'!$E$32:$I$33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'слай 15-19)'!$E$36:$I$36</c:f>
              <c:numCache>
                <c:formatCode>General</c:formatCode>
                <c:ptCount val="5"/>
                <c:pt idx="0">
                  <c:v>164.92</c:v>
                </c:pt>
                <c:pt idx="1">
                  <c:v>164.57</c:v>
                </c:pt>
                <c:pt idx="2">
                  <c:v>164.58</c:v>
                </c:pt>
                <c:pt idx="3">
                  <c:v>164.58</c:v>
                </c:pt>
                <c:pt idx="4">
                  <c:v>164.41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52-4E70-B87C-4829A3D8FD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452928032"/>
        <c:axId val="-875759808"/>
      </c:lineChart>
      <c:catAx>
        <c:axId val="-14529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875759808"/>
        <c:crosses val="autoZero"/>
        <c:auto val="1"/>
        <c:lblAlgn val="ctr"/>
        <c:lblOffset val="100"/>
        <c:noMultiLvlLbl val="0"/>
      </c:catAx>
      <c:valAx>
        <c:axId val="-875759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5292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4F81BD">
            <a:lumMod val="5000"/>
            <a:lumOff val="95000"/>
          </a:srgbClr>
        </a:gs>
        <a:gs pos="78000">
          <a:srgbClr val="9BBB59">
            <a:lumMod val="20000"/>
            <a:lumOff val="80000"/>
          </a:srgbClr>
        </a:gs>
        <a:gs pos="88000">
          <a:srgbClr val="9BBB59">
            <a:lumMod val="40000"/>
            <a:lumOff val="60000"/>
          </a:srgbClr>
        </a:gs>
        <a:gs pos="100000">
          <a:srgbClr val="9BBB59">
            <a:lumMod val="60000"/>
            <a:lumOff val="40000"/>
          </a:srgb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06652028557716E-2"/>
          <c:y val="2.6753897142167575E-2"/>
          <c:w val="0.76758176041391968"/>
          <c:h val="0.848110203122465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'2016-21 Натуральные диаграмма'!$B$1</c:f>
              <c:strCache>
                <c:ptCount val="1"/>
                <c:pt idx="0">
                  <c:v>Производство тепловой энергии,объект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Lbls>
            <c:dLbl>
              <c:idx val="0"/>
              <c:layout>
                <c:manualLayout>
                  <c:x val="0"/>
                  <c:y val="-0.14230979748221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12151239011392E-2"/>
                  <c:y val="-0.1423134177193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9242194931801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543323172448247E-3"/>
                  <c:y val="-6.787082649151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1232335743527464E-3"/>
                  <c:y val="-8.7575259989053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232292657573241E-3"/>
                  <c:y val="8.0971659919028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232335743527464E-3"/>
                  <c:y val="-6.8739511009399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923983710412664E-3"/>
                  <c:y val="-8.064836722995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5924219493179786E-3"/>
                  <c:y val="-4.048582995951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242386708811568E-3"/>
                  <c:y val="-6.96081955272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0374317357419254E-3"/>
                  <c:y val="-3.635080097746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6.1239337604463697E-3"/>
                  <c:y val="-0.10697701487416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7143010344529619E-3"/>
                  <c:y val="-0.16194114656080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4.2943723845499547E-3"/>
                  <c:y val="-7.685191991962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'2016-21 Натуральные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'2016-21 Натуральные диаграмма'!$B$2:$B$18</c:f>
              <c:numCache>
                <c:formatCode>0</c:formatCode>
                <c:ptCount val="17"/>
                <c:pt idx="0">
                  <c:v>33</c:v>
                </c:pt>
                <c:pt idx="1">
                  <c:v>38</c:v>
                </c:pt>
                <c:pt idx="3">
                  <c:v>34</c:v>
                </c:pt>
                <c:pt idx="4">
                  <c:v>35</c:v>
                </c:pt>
                <c:pt idx="6">
                  <c:v>20</c:v>
                </c:pt>
                <c:pt idx="7">
                  <c:v>20</c:v>
                </c:pt>
                <c:pt idx="9">
                  <c:v>15</c:v>
                </c:pt>
                <c:pt idx="10">
                  <c:v>15</c:v>
                </c:pt>
                <c:pt idx="12">
                  <c:v>22</c:v>
                </c:pt>
                <c:pt idx="13">
                  <c:v>22</c:v>
                </c:pt>
                <c:pt idx="15">
                  <c:v>26</c:v>
                </c:pt>
                <c:pt idx="16">
                  <c:v>13</c:v>
                </c:pt>
              </c:numCache>
            </c:numRef>
          </c:val>
        </c:ser>
        <c:ser>
          <c:idx val="1"/>
          <c:order val="1"/>
          <c:tx>
            <c:strRef>
              <c:f>'2016-21 Натуральные диаграмма'!$C$1</c:f>
              <c:strCache>
                <c:ptCount val="1"/>
                <c:pt idx="0">
                  <c:v>Передача  тепловой энергии, км трассы</c:v>
                </c:pt>
              </c:strCache>
            </c:strRef>
          </c:tx>
          <c:spPr>
            <a:gradFill flip="none" rotWithShape="1">
              <a:gsLst>
                <a:gs pos="0">
                  <a:srgbClr val="66F1F4">
                    <a:shade val="30000"/>
                    <a:satMod val="115000"/>
                  </a:srgbClr>
                </a:gs>
                <a:gs pos="50000">
                  <a:srgbClr val="66F1F4">
                    <a:shade val="67500"/>
                    <a:satMod val="115000"/>
                  </a:srgbClr>
                </a:gs>
                <a:gs pos="100000">
                  <a:srgbClr val="66F1F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66F1F4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F1F4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F1F4"/>
              </a:solidFill>
            </c:spPr>
          </c:dPt>
          <c:dPt>
            <c:idx val="9"/>
            <c:invertIfNegative val="0"/>
            <c:bubble3D val="0"/>
            <c:spPr>
              <a:solidFill>
                <a:srgbClr val="66F1F4"/>
              </a:solidFill>
            </c:spPr>
          </c:dPt>
          <c:dPt>
            <c:idx val="12"/>
            <c:invertIfNegative val="0"/>
            <c:bubble3D val="0"/>
            <c:spPr>
              <a:solidFill>
                <a:srgbClr val="66F1F4"/>
              </a:solidFill>
            </c:spPr>
          </c:dPt>
          <c:dPt>
            <c:idx val="15"/>
            <c:invertIfNegative val="0"/>
            <c:bubble3D val="0"/>
            <c:spPr>
              <a:solidFill>
                <a:srgbClr val="66F1F4"/>
              </a:solidFill>
            </c:spPr>
          </c:dPt>
          <c:dLbls>
            <c:dLbl>
              <c:idx val="3"/>
              <c:layout>
                <c:manualLayout>
                  <c:x val="-2.4495735041785479E-3"/>
                  <c:y val="1.845832108113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238678924072237E-3"/>
                  <c:y val="2.846195949644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1239337604463697E-3"/>
                  <c:y val="-2.9175549511137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8991470083570958E-3"/>
                  <c:y val="-7.881763213996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1589291388087863E-2"/>
                  <c:y val="9.1432093255549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247867520892739E-3"/>
                  <c:y val="3.4038141096326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7238678924072237E-3"/>
                  <c:y val="-2.408319649698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247867520893639E-3"/>
                  <c:y val="-2.431295792594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0721223876358518E-3"/>
                  <c:y val="4.7386146438285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'2016-21 Натуральные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'2016-21 Натуральные диаграмма'!$C$2:$C$18</c:f>
              <c:numCache>
                <c:formatCode>0</c:formatCode>
                <c:ptCount val="17"/>
                <c:pt idx="0">
                  <c:v>43</c:v>
                </c:pt>
                <c:pt idx="1">
                  <c:v>50.5</c:v>
                </c:pt>
                <c:pt idx="3">
                  <c:v>46</c:v>
                </c:pt>
                <c:pt idx="4">
                  <c:v>52.5</c:v>
                </c:pt>
                <c:pt idx="6">
                  <c:v>58.5</c:v>
                </c:pt>
                <c:pt idx="7">
                  <c:v>59.5</c:v>
                </c:pt>
                <c:pt idx="9">
                  <c:v>64</c:v>
                </c:pt>
                <c:pt idx="10">
                  <c:v>75</c:v>
                </c:pt>
                <c:pt idx="12">
                  <c:v>68.5</c:v>
                </c:pt>
                <c:pt idx="13">
                  <c:v>69.5</c:v>
                </c:pt>
                <c:pt idx="15">
                  <c:v>143</c:v>
                </c:pt>
                <c:pt idx="16">
                  <c:v>90</c:v>
                </c:pt>
              </c:numCache>
            </c:numRef>
          </c:val>
        </c:ser>
        <c:ser>
          <c:idx val="2"/>
          <c:order val="2"/>
          <c:tx>
            <c:strRef>
              <c:f>'2016-21 Натуральные диаграмма'!$D$1</c:f>
              <c:strCache>
                <c:ptCount val="1"/>
                <c:pt idx="0">
                  <c:v>Реконструкция ЦТП, шт.</c:v>
                </c:pt>
              </c:strCache>
            </c:strRef>
          </c:tx>
          <c:invertIfNegative val="0"/>
          <c:dLbls>
            <c:dLbl>
              <c:idx val="12"/>
              <c:layout>
                <c:manualLayout>
                  <c:x val="1.2247867520892739E-3"/>
                  <c:y val="5.348850743708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4495735041786377E-3"/>
                  <c:y val="5.348850743708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152392018171718E-3"/>
                  <c:y val="6.95277849248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'2016-21 Натуральные диаграмма'!$A$2:$A$18</c:f>
              <c:strCache>
                <c:ptCount val="17"/>
                <c:pt idx="0">
                  <c:v>план</c:v>
                </c:pt>
                <c:pt idx="1">
                  <c:v>факт</c:v>
                </c:pt>
                <c:pt idx="3">
                  <c:v> план</c:v>
                </c:pt>
                <c:pt idx="4">
                  <c:v>факт</c:v>
                </c:pt>
                <c:pt idx="6">
                  <c:v> план</c:v>
                </c:pt>
                <c:pt idx="7">
                  <c:v>факт</c:v>
                </c:pt>
                <c:pt idx="9">
                  <c:v>план</c:v>
                </c:pt>
                <c:pt idx="10">
                  <c:v>факт</c:v>
                </c:pt>
                <c:pt idx="12">
                  <c:v>план</c:v>
                </c:pt>
                <c:pt idx="13">
                  <c:v>факт</c:v>
                </c:pt>
                <c:pt idx="15">
                  <c:v> план</c:v>
                </c:pt>
                <c:pt idx="16">
                  <c:v>факт</c:v>
                </c:pt>
              </c:strCache>
            </c:strRef>
          </c:cat>
          <c:val>
            <c:numRef>
              <c:f>'2016-21 Натуральные диаграмма'!$D$2:$D$18</c:f>
              <c:numCache>
                <c:formatCode>0</c:formatCode>
                <c:ptCount val="17"/>
                <c:pt idx="0">
                  <c:v>15</c:v>
                </c:pt>
                <c:pt idx="1">
                  <c:v>15</c:v>
                </c:pt>
                <c:pt idx="3">
                  <c:v>7</c:v>
                </c:pt>
                <c:pt idx="4">
                  <c:v>7</c:v>
                </c:pt>
                <c:pt idx="6">
                  <c:v>9</c:v>
                </c:pt>
                <c:pt idx="7">
                  <c:v>9</c:v>
                </c:pt>
                <c:pt idx="9">
                  <c:v>6</c:v>
                </c:pt>
                <c:pt idx="10">
                  <c:v>6</c:v>
                </c:pt>
                <c:pt idx="12">
                  <c:v>21</c:v>
                </c:pt>
                <c:pt idx="13">
                  <c:v>21</c:v>
                </c:pt>
                <c:pt idx="15">
                  <c:v>30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box"/>
        <c:axId val="-1139667584"/>
        <c:axId val="-1139669216"/>
        <c:axId val="0"/>
      </c:bar3DChart>
      <c:catAx>
        <c:axId val="-11396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-1139669216"/>
        <c:crosses val="autoZero"/>
        <c:auto val="1"/>
        <c:lblAlgn val="ctr"/>
        <c:lblOffset val="100"/>
        <c:noMultiLvlLbl val="0"/>
      </c:catAx>
      <c:valAx>
        <c:axId val="-1139669216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139667584"/>
        <c:crosses val="autoZero"/>
        <c:crossBetween val="between"/>
        <c:majorUnit val="20"/>
        <c:minorUnit val="20"/>
      </c:valAx>
    </c:plotArea>
    <c:legend>
      <c:legendPos val="r"/>
      <c:legendEntry>
        <c:idx val="1"/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4124966937272372"/>
          <c:y val="6.7729809635864488E-2"/>
          <c:w val="0.12763459956726991"/>
          <c:h val="0.74350568247934612"/>
        </c:manualLayout>
      </c:layout>
      <c:overlay val="0"/>
      <c:txPr>
        <a:bodyPr/>
        <a:lstStyle/>
        <a:p>
          <a:pPr>
            <a:defRPr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47942761666599E-2"/>
          <c:y val="6.8354301528175426E-2"/>
          <c:w val="0.92295025705789446"/>
          <c:h val="0.847555492135551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Лист1!$D$1</c:f>
              <c:strCache>
                <c:ptCount val="1"/>
                <c:pt idx="0">
                  <c:v>Ряд 22</c:v>
                </c:pt>
              </c:strCache>
            </c:strRef>
          </c:tx>
          <c:spPr>
            <a:ln>
              <a:solidFill>
                <a:schemeClr val="tx1">
                  <a:alpha val="33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3C28C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E4-4D00-BF44-FA113A72D5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4-4D00-BF44-FA113A72D5F6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  <a:effectLst>
                <a:outerShdw sx="1000" sy="1000" algn="ctr" rotWithShape="0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E4-4D00-BF44-FA113A72D5F6}"/>
              </c:ext>
            </c:extLst>
          </c:dPt>
          <c:dPt>
            <c:idx val="3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A3C28C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E4-4D00-BF44-FA113A72D5F6}"/>
              </c:ext>
            </c:extLst>
          </c:dPt>
          <c:dPt>
            <c:idx val="5"/>
            <c:invertIfNegative val="0"/>
            <c:bubble3D val="0"/>
            <c:spPr>
              <a:solidFill>
                <a:srgbClr val="B7CE88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E4-4D00-BF44-FA113A72D5F6}"/>
              </c:ext>
            </c:extLst>
          </c:dPt>
          <c:dPt>
            <c:idx val="6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E4-4D00-BF44-FA113A72D5F6}"/>
              </c:ext>
            </c:extLst>
          </c:dPt>
          <c:dPt>
            <c:idx val="7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A3C28C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E4-4D00-BF44-FA113A72D5F6}"/>
              </c:ext>
            </c:extLst>
          </c:dPt>
          <c:dPt>
            <c:idx val="9"/>
            <c:invertIfNegative val="0"/>
            <c:bubble3D val="0"/>
            <c:spPr>
              <a:solidFill>
                <a:srgbClr val="B7CE88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8E4-4D00-BF44-FA113A72D5F6}"/>
              </c:ext>
            </c:extLst>
          </c:dPt>
          <c:dPt>
            <c:idx val="10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8E4-4D00-BF44-FA113A72D5F6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A3C28C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8E4-4D00-BF44-FA113A72D5F6}"/>
              </c:ext>
            </c:extLst>
          </c:dPt>
          <c:dPt>
            <c:idx val="13"/>
            <c:invertIfNegative val="0"/>
            <c:bubble3D val="0"/>
            <c:spPr>
              <a:solidFill>
                <a:srgbClr val="B7CE88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8E4-4D00-BF44-FA113A72D5F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8E4-4D00-BF44-FA113A72D5F6}"/>
              </c:ext>
            </c:extLst>
          </c:dPt>
          <c:dPt>
            <c:idx val="15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B7CE88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2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22"/>
            <c:invertIfNegative val="0"/>
            <c:bubble3D val="0"/>
            <c:spPr>
              <a:solidFill>
                <a:srgbClr val="FFCC00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rgbClr val="FF9966"/>
              </a:solidFill>
              <a:ln>
                <a:solidFill>
                  <a:schemeClr val="tx1">
                    <a:alpha val="33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6.4874556026847715E-3"/>
                  <c:y val="5.867590475433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372578883250006E-4"/>
                  <c:y val="-1.626930704256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4594109411725631E-3"/>
                  <c:y val="2.8853009854393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785032862499445E-3"/>
                  <c:y val="8.934453560867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062547822202612E-3"/>
                  <c:y val="-2.057735511063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36347526725994E-2"/>
                      <c:h val="7.388107658667059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3.457494342243217E-3"/>
                  <c:y val="2.5736915232808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407253730176906E-3"/>
                  <c:y val="7.582370067987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7075172458012275E-3"/>
                  <c:y val="-2.774993804437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3672484839547953E-3"/>
                  <c:y val="3.630195532440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6694242149719926E-3"/>
                  <c:y val="8.864852788515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05144035700594E-3"/>
                  <c:y val="-2.8041046258141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27247094533101E-3"/>
                  <c:y val="2.188686640558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4694469519536142E-18"/>
                  <c:y val="6.947116768166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136347526725994E-2"/>
                      <c:h val="7.9922047689423681E-2"/>
                    </c:manualLayout>
                  </c15:layout>
                </c:ext>
              </c:extLst>
            </c:dLbl>
            <c:dLbl>
              <c:idx val="18"/>
              <c:layout>
                <c:manualLayout>
                  <c:x val="1.5451537105528037E-3"/>
                  <c:y val="-3.020485551376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451537105528037E-3"/>
                  <c:y val="4.2286797719271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431333693035118E-3"/>
                  <c:y val="8.79464842181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477111231011706E-3"/>
                  <c:y val="-3.908732631915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4.4313336930350096E-3"/>
                  <c:y val="3.42014105292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Лист1!$C$2:$C$25</c:f>
              <c:numCache>
                <c:formatCode>General</c:formatCode>
                <c:ptCount val="24"/>
              </c:numCache>
            </c:numRef>
          </c:cat>
          <c:val>
            <c:numRef>
              <c:f>Лист1!$D$2:$D$25</c:f>
              <c:numCache>
                <c:formatCode>0.0%</c:formatCode>
                <c:ptCount val="24"/>
                <c:pt idx="1">
                  <c:v>0.46100000000000002</c:v>
                </c:pt>
                <c:pt idx="2">
                  <c:v>0.214</c:v>
                </c:pt>
                <c:pt idx="3">
                  <c:v>0.20699999999999999</c:v>
                </c:pt>
                <c:pt idx="5">
                  <c:v>0.46300000000000002</c:v>
                </c:pt>
                <c:pt idx="6">
                  <c:v>0.20799999999999999</c:v>
                </c:pt>
                <c:pt idx="7">
                  <c:v>0.20899999999999999</c:v>
                </c:pt>
                <c:pt idx="9">
                  <c:v>0.43099999999999999</c:v>
                </c:pt>
                <c:pt idx="10">
                  <c:v>0.188</c:v>
                </c:pt>
                <c:pt idx="11">
                  <c:v>0.217</c:v>
                </c:pt>
                <c:pt idx="13">
                  <c:v>0.49</c:v>
                </c:pt>
                <c:pt idx="14">
                  <c:v>0.19400000000000001</c:v>
                </c:pt>
                <c:pt idx="15">
                  <c:v>0.21299999999999999</c:v>
                </c:pt>
                <c:pt idx="17">
                  <c:v>0.45300000000000001</c:v>
                </c:pt>
                <c:pt idx="18">
                  <c:v>0.17499999999999999</c:v>
                </c:pt>
                <c:pt idx="19">
                  <c:v>0.20799999999999999</c:v>
                </c:pt>
                <c:pt idx="21">
                  <c:v>0.4501</c:v>
                </c:pt>
                <c:pt idx="22">
                  <c:v>0.16900000000000001</c:v>
                </c:pt>
                <c:pt idx="23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88E4-4D00-BF44-FA113A72D5F6}"/>
            </c:ext>
          </c:extLst>
        </c:ser>
        <c:ser>
          <c:idx val="1"/>
          <c:order val="1"/>
          <c:tx>
            <c:strRef>
              <c:f>Лист1!$E$1</c:f>
              <c:strCache>
                <c:ptCount val="1"/>
                <c:pt idx="0">
                  <c:v>Ряд 3</c:v>
                </c:pt>
              </c:strCache>
            </c:strRef>
          </c:tx>
          <c:spPr>
            <a:pattFill prst="ltDn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tx1">
                  <a:alpha val="47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pattFill prst="ltDnDiag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88E4-4D00-BF44-FA113A72D5F6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pattFill prst="ltDnDiag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88E4-4D00-BF44-FA113A72D5F6}"/>
              </c:ext>
            </c:extLst>
          </c:dPt>
          <c:dPt>
            <c:idx val="7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pattFill prst="ltDnDiag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88E4-4D00-BF44-FA113A72D5F6}"/>
              </c:ext>
            </c:extLst>
          </c:dPt>
          <c:dPt>
            <c:idx val="11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pattFill prst="ltDnDiag">
                <a:fgClr>
                  <a:srgbClr val="FFFF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88E4-4D00-BF44-FA113A72D5F6}"/>
              </c:ext>
            </c:extLst>
          </c:dPt>
          <c:dPt>
            <c:idx val="15"/>
            <c:invertIfNegative val="0"/>
            <c:bubble3D val="0"/>
            <c:spPr>
              <a:pattFill prst="lt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tx1">
                    <a:alpha val="47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5.8310001680430242E-3"/>
                  <c:y val="2.4594995878543143E-17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294680035774567E-3"/>
                  <c:y val="-3.933147854908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36880750754903E-2"/>
                      <c:h val="8.155310988716703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8255653870061569E-3"/>
                  <c:y val="-4.557215677017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62250061576524E-3"/>
                  <c:y val="9.4430288568022568E-3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196329460781236E-3"/>
                  <c:y val="-2.971867907386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512387362493529E-3"/>
                  <c:y val="-4.1459702013368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9347173503797962E-3"/>
                  <c:y val="-4.0766356136171409E-3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1782731435135916E-4"/>
                  <c:y val="-4.512985947369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36880750754903E-2"/>
                      <c:h val="9.3635052092673254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5.9652666479058239E-3"/>
                  <c:y val="-5.3784145162157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3039253435975238E-3"/>
                  <c:y val="-6.6558298778229075E-3"/>
                </c:manualLayout>
              </c:layout>
              <c:spPr/>
              <c:txPr>
                <a:bodyPr/>
                <a:lstStyle/>
                <a:p>
                  <a:pPr>
                    <a:defRPr sz="1000" b="1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7968498817470748E-3"/>
                  <c:y val="-3.5121349790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9.7860119492356444E-4"/>
                  <c:y val="-2.860916567777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3.0903074211056075E-3"/>
                  <c:y val="-5.2678219350039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0293577867381948E-16"/>
                  <c:y val="-3.595743573935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477111231011706E-3"/>
                  <c:y val="-6.3516905268633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1.477111231011706E-3"/>
                  <c:y val="-5.8630989478738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Лист1!$C$2:$C$25</c:f>
              <c:numCache>
                <c:formatCode>General</c:formatCode>
                <c:ptCount val="24"/>
              </c:numCache>
            </c:numRef>
          </c:cat>
          <c:val>
            <c:numRef>
              <c:f>Лист1!$E$2:$E$25</c:f>
              <c:numCache>
                <c:formatCode>0.0%</c:formatCode>
                <c:ptCount val="24"/>
                <c:pt idx="1">
                  <c:v>8.7999999999999995E-2</c:v>
                </c:pt>
                <c:pt idx="2">
                  <c:v>2.1999999999999999E-2</c:v>
                </c:pt>
                <c:pt idx="3">
                  <c:v>8.9999999999999993E-3</c:v>
                </c:pt>
                <c:pt idx="5">
                  <c:v>9.0999999999999998E-2</c:v>
                </c:pt>
                <c:pt idx="6">
                  <c:v>1.7999999999999999E-2</c:v>
                </c:pt>
                <c:pt idx="7">
                  <c:v>1.0999999999999999E-2</c:v>
                </c:pt>
                <c:pt idx="9">
                  <c:v>0.123</c:v>
                </c:pt>
                <c:pt idx="10">
                  <c:v>2.1999999999999999E-2</c:v>
                </c:pt>
                <c:pt idx="11">
                  <c:v>1.7999999999999999E-2</c:v>
                </c:pt>
                <c:pt idx="13">
                  <c:v>0.10199999999999999</c:v>
                </c:pt>
                <c:pt idx="14">
                  <c:v>1.4999999999999999E-2</c:v>
                </c:pt>
                <c:pt idx="15">
                  <c:v>0.01</c:v>
                </c:pt>
                <c:pt idx="17">
                  <c:v>0.125</c:v>
                </c:pt>
                <c:pt idx="18">
                  <c:v>2.1999999999999999E-2</c:v>
                </c:pt>
                <c:pt idx="19">
                  <c:v>1.7000000000000001E-2</c:v>
                </c:pt>
                <c:pt idx="21">
                  <c:v>0.124</c:v>
                </c:pt>
                <c:pt idx="22">
                  <c:v>0.02</c:v>
                </c:pt>
                <c:pt idx="23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D-88E4-4D00-BF44-FA113A72D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-1139657248"/>
        <c:axId val="-1139667040"/>
      </c:barChart>
      <c:catAx>
        <c:axId val="-11396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39667040"/>
        <c:crosses val="autoZero"/>
        <c:auto val="1"/>
        <c:lblAlgn val="ctr"/>
        <c:lblOffset val="100"/>
        <c:noMultiLvlLbl val="0"/>
      </c:catAx>
      <c:valAx>
        <c:axId val="-113966704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c:spPr>
        </c:majorGridlines>
        <c:numFmt formatCode="0.0%" sourceLinked="0"/>
        <c:majorTickMark val="in"/>
        <c:minorTickMark val="none"/>
        <c:tickLblPos val="nextTo"/>
        <c:txPr>
          <a:bodyPr/>
          <a:lstStyle/>
          <a:p>
            <a:pPr>
              <a:defRPr sz="1099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13965724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96522309711362"/>
          <c:y val="5.9139784946237096E-2"/>
          <c:w val="0.64926694802258578"/>
          <c:h val="0.81443527220388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Подключённая тепловая нагрузка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0684402086713922E-3"/>
                  <c:y val="-2.721558295552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994199379468501E-2"/>
                  <c:y val="-4.856773803330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247406246868824E-4"/>
                  <c:y val="-6.460022160314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48207654667673E-3"/>
                  <c:y val="-8.711207702973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543513329108551E-3"/>
                  <c:y val="-0.1410434825694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2658127171501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Лист1!$A$10:$A$14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мес. 2021</c:v>
                </c:pt>
              </c:strCache>
            </c:strRef>
          </c:cat>
          <c:val>
            <c:numRef>
              <c:f>Лист1!$B$10:$B$14</c:f>
              <c:numCache>
                <c:formatCode>#\ ##0.0</c:formatCode>
                <c:ptCount val="5"/>
                <c:pt idx="0">
                  <c:v>9314.43</c:v>
                </c:pt>
                <c:pt idx="1">
                  <c:v>9493.68</c:v>
                </c:pt>
                <c:pt idx="2">
                  <c:v>9639.5300000000007</c:v>
                </c:pt>
                <c:pt idx="3">
                  <c:v>9836.0300000000007</c:v>
                </c:pt>
                <c:pt idx="4" formatCode="0.0">
                  <c:v>9948.5499999999993</c:v>
                </c:pt>
              </c:numCache>
            </c:numRef>
          </c:val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Прирост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510981620452123E-3"/>
                  <c:y val="2.2486226689595743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212,3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831688231858189E-3"/>
                  <c:y val="1.3098119274650381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240,5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358837759163855E-3"/>
                  <c:y val="-7.3763776513996781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179,3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441749197140363E-3"/>
                  <c:y val="-1.4191101408456161E-3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627424798878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Лист1!$A$10:$A$14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мес. 2021</c:v>
                </c:pt>
              </c:strCache>
            </c:strRef>
          </c:cat>
          <c:val>
            <c:numRef>
              <c:f>Лист1!$C$10:$C$14</c:f>
              <c:numCache>
                <c:formatCode>#\ ##0.0</c:formatCode>
                <c:ptCount val="5"/>
                <c:pt idx="0">
                  <c:v>179.25</c:v>
                </c:pt>
                <c:pt idx="1">
                  <c:v>145.85000000000036</c:v>
                </c:pt>
                <c:pt idx="2">
                  <c:v>196.5</c:v>
                </c:pt>
                <c:pt idx="3">
                  <c:v>112.51999999999862</c:v>
                </c:pt>
                <c:pt idx="4" formatCode="0.0">
                  <c:v>39.085000000000946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139665952"/>
        <c:axId val="-1139664864"/>
      </c:barChart>
      <c:catAx>
        <c:axId val="-11396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139664864"/>
        <c:crosses val="autoZero"/>
        <c:auto val="1"/>
        <c:lblAlgn val="ctr"/>
        <c:lblOffset val="100"/>
        <c:noMultiLvlLbl val="0"/>
      </c:catAx>
      <c:valAx>
        <c:axId val="-1139664864"/>
        <c:scaling>
          <c:orientation val="minMax"/>
          <c:max val="10200"/>
          <c:min val="880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13966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9264029492028"/>
          <c:y val="0.14991927231818081"/>
          <c:w val="0.20845041272810391"/>
          <c:h val="0.5161887319130635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9639656557334E-2"/>
          <c:y val="0.12519458014012758"/>
          <c:w val="0.62524798197982123"/>
          <c:h val="0.628921854225488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Бухгалтерский износ по всему имуществу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326798938049041E-2"/>
                  <c:y val="9.0418763978547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83824402652606E-2"/>
                  <c:y val="8.39602808372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04249336280642E-3"/>
                  <c:y val="9.6877247119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9.6877247119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285949070793012E-2"/>
                  <c:y val="9.6877247119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51.3</c:v>
                </c:pt>
                <c:pt idx="1">
                  <c:v>50.6</c:v>
                </c:pt>
                <c:pt idx="2">
                  <c:v>50.6</c:v>
                </c:pt>
                <c:pt idx="3">
                  <c:v>52</c:v>
                </c:pt>
                <c:pt idx="4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Физический износ Тепловых сетей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5.81263482719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408498672561284E-3"/>
                  <c:y val="-5.81263482719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04249336280642E-3"/>
                  <c:y val="-4.520938198927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7.104331455457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 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</c:v>
                </c:pt>
                <c:pt idx="1">
                  <c:v>57</c:v>
                </c:pt>
                <c:pt idx="2">
                  <c:v>55</c:v>
                </c:pt>
                <c:pt idx="3">
                  <c:v>56</c:v>
                </c:pt>
                <c:pt idx="4">
                  <c:v>55.7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Физический износ оборудования котельных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4.520938198927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408586916405669E-3"/>
                  <c:y val="-5.545611953074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04249336280642E-3"/>
                  <c:y val="-5.812634827192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408498672561284E-3"/>
                  <c:y val="-4.5209381989273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 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39659968"/>
        <c:axId val="-1139663776"/>
      </c:lineChart>
      <c:catAx>
        <c:axId val="-11396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139663776"/>
        <c:crosses val="autoZero"/>
        <c:auto val="1"/>
        <c:lblAlgn val="ctr"/>
        <c:lblOffset val="100"/>
        <c:noMultiLvlLbl val="0"/>
      </c:catAx>
      <c:valAx>
        <c:axId val="-1139663776"/>
        <c:scaling>
          <c:orientation val="minMax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139659968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167287202642413"/>
          <c:y val="0.12031745491332853"/>
          <c:w val="0.28323841689419654"/>
          <c:h val="0.6975958638936985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300" u="none" strike="noStrike" kern="1200">
          <a:solidFill>
            <a:schemeClr val="tx2">
              <a:lumMod val="50000"/>
            </a:schemeClr>
          </a:solidFill>
          <a:latin typeface="Arial Narrow" pitchFamily="34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pPr>
            <a:r>
              <a:rPr lang="ru-RU" sz="1300" baseline="0" dirty="0" smtClean="0">
                <a:solidFill>
                  <a:schemeClr val="tx1"/>
                </a:solidFill>
                <a:latin typeface="Times New Roman" pitchFamily="18" charset="0"/>
              </a:rPr>
              <a:t>Показатели надежности объектов теплоснабжения, </a:t>
            </a:r>
          </a:p>
          <a:p>
            <a: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pPr>
            <a:r>
              <a:rPr lang="ru-RU" sz="1300" baseline="0" dirty="0" err="1" smtClean="0">
                <a:solidFill>
                  <a:schemeClr val="tx1"/>
                </a:solidFill>
                <a:latin typeface="Times New Roman" pitchFamily="18" charset="0"/>
              </a:rPr>
              <a:t>ед</a:t>
            </a:r>
            <a:r>
              <a:rPr lang="ru-RU" sz="1300" baseline="0" dirty="0" smtClean="0">
                <a:solidFill>
                  <a:schemeClr val="tx1"/>
                </a:solidFill>
                <a:latin typeface="Times New Roman" pitchFamily="18" charset="0"/>
              </a:rPr>
              <a:t>/км, </a:t>
            </a:r>
            <a:r>
              <a:rPr lang="ru-RU" sz="1300" baseline="0" dirty="0" err="1" smtClean="0">
                <a:solidFill>
                  <a:schemeClr val="tx1"/>
                </a:solidFill>
                <a:latin typeface="Times New Roman" pitchFamily="18" charset="0"/>
              </a:rPr>
              <a:t>ед</a:t>
            </a:r>
            <a:r>
              <a:rPr lang="ru-RU" sz="1300" baseline="0" dirty="0" smtClean="0">
                <a:solidFill>
                  <a:schemeClr val="tx1"/>
                </a:solidFill>
                <a:latin typeface="Times New Roman" pitchFamily="18" charset="0"/>
              </a:rPr>
              <a:t>/Гкал.</a:t>
            </a:r>
            <a:endParaRPr lang="ru-RU" sz="1300" baseline="0" dirty="0">
              <a:solidFill>
                <a:schemeClr val="tx1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6161307565789473"/>
          <c:y val="3.24399982493528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32061010934373"/>
          <c:y val="0.23194549205265988"/>
          <c:w val="0.88283648740801568"/>
          <c:h val="0.6760446647223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Тепловые сети</c:v>
                </c:pt>
              </c:strCache>
            </c:strRef>
          </c:tx>
          <c:spPr>
            <a:solidFill>
              <a:srgbClr val="4F81BD"/>
            </a:solidFill>
            <a:scene3d>
              <a:camera prst="orthographicFront"/>
              <a:lightRig rig="threePt" dir="t"/>
            </a:scene3d>
            <a:sp3d prstMaterial="matte">
              <a:bevelT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 w="15875"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h="38100"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0324939740996133E-4"/>
                  <c:y val="0.1118681273670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0,65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8016001442673841E-3"/>
                  <c:y val="0.167588542612189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/>
                        </a:solidFill>
                      </a:rPr>
                      <a:t>0,62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707158321209128E-4"/>
                  <c:y val="0.18369425150292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408803280253293E-5"/>
                  <c:y val="0.17177522832430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626920680310885E-3"/>
                  <c:y val="0.185598186123022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24306800049779E-2"/>
                  <c:y val="0.1454753217830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2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Лист1!$A$5:$A$9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 2021</c:v>
                </c:pt>
              </c:strCache>
            </c:strRef>
          </c:cat>
          <c:val>
            <c:numRef>
              <c:f>Лист1!$B$5:$B$9</c:f>
              <c:numCache>
                <c:formatCode>General</c:formatCode>
                <c:ptCount val="5"/>
                <c:pt idx="0">
                  <c:v>0.65</c:v>
                </c:pt>
                <c:pt idx="1">
                  <c:v>0.62</c:v>
                </c:pt>
                <c:pt idx="2">
                  <c:v>0.57999999999999996</c:v>
                </c:pt>
                <c:pt idx="3">
                  <c:v>0.56999999999999995</c:v>
                </c:pt>
                <c:pt idx="4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Котельные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94276320344439E-2"/>
                  <c:y val="1.10337009150956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0,00125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3759485660967E-2"/>
                  <c:y val="5.05293309280656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0,00121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963430794323982E-2"/>
                  <c:y val="-1.1822343079474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0,00068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68596242929536E-2"/>
                  <c:y val="3.17713104337844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0,00033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85756655057651"/>
                      <c:h val="4.187925930117001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7518584891533791E-2"/>
                  <c:y val="3.92134266328485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0,0018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Лист1!$A$5:$A$9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9 мес 2021</c:v>
                </c:pt>
              </c:strCache>
            </c:strRef>
          </c:cat>
          <c:val>
            <c:numRef>
              <c:f>Лист1!$C$5:$C$9</c:f>
              <c:numCache>
                <c:formatCode>General</c:formatCode>
                <c:ptCount val="5"/>
                <c:pt idx="0">
                  <c:v>0.121</c:v>
                </c:pt>
                <c:pt idx="1">
                  <c:v>6.8000000000000005E-2</c:v>
                </c:pt>
                <c:pt idx="2">
                  <c:v>1E-3</c:v>
                </c:pt>
                <c:pt idx="3">
                  <c:v>3.3000000000000002E-2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-1139663232"/>
        <c:axId val="-1139662688"/>
      </c:barChart>
      <c:catAx>
        <c:axId val="-11396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-1139662688"/>
        <c:crosses val="autoZero"/>
        <c:auto val="1"/>
        <c:lblAlgn val="ctr"/>
        <c:lblOffset val="100"/>
        <c:noMultiLvlLbl val="0"/>
      </c:catAx>
      <c:valAx>
        <c:axId val="-1139662688"/>
        <c:scaling>
          <c:orientation val="minMax"/>
          <c:max val="0.8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-1139663232"/>
        <c:crosses val="autoZero"/>
        <c:crossBetween val="between"/>
        <c:majorUnit val="0.25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323882290051508"/>
          <c:y val="0.19434267265692226"/>
          <c:w val="0.70056055996825417"/>
          <c:h val="8.35592077064264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baseline="0" dirty="0">
                <a:latin typeface="Times New Roman" panose="02020603050405020304" pitchFamily="18" charset="0"/>
              </a:rPr>
              <a:t>Затраты на программу </a:t>
            </a:r>
            <a:r>
              <a:rPr lang="ru-RU" sz="1100" baseline="0" dirty="0" smtClean="0">
                <a:latin typeface="Times New Roman" panose="02020603050405020304" pitchFamily="18" charset="0"/>
              </a:rPr>
              <a:t>энергосбережения                 млн.руб </a:t>
            </a:r>
            <a:endParaRPr lang="ru-RU" sz="1100" baseline="0" dirty="0"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15-19)'!$C$34:$D$34</c:f>
              <c:strCache>
                <c:ptCount val="2"/>
                <c:pt idx="0">
                  <c:v>Затраты на программу ЭЭ</c:v>
                </c:pt>
                <c:pt idx="1">
                  <c:v>Млн.р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4843105932818728E-2"/>
                  <c:y val="-0.114786954959677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559093807108242E-2"/>
                  <c:y val="-8.6090216219758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813513208245056E-2"/>
                  <c:y val="-7.6524636639785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499908357960932E-2"/>
                  <c:y val="-0.105221375379704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26316656137141E-2"/>
                  <c:y val="-9.565579579973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'слай 15-19)'!$E$1:$I$1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'слай 15-19)'!$E$34:$I$34</c:f>
              <c:numCache>
                <c:formatCode>General</c:formatCode>
                <c:ptCount val="5"/>
                <c:pt idx="0">
                  <c:v>868.2</c:v>
                </c:pt>
                <c:pt idx="1">
                  <c:v>928.2</c:v>
                </c:pt>
                <c:pt idx="2">
                  <c:v>2051.85</c:v>
                </c:pt>
                <c:pt idx="3">
                  <c:v>2107.1999999999998</c:v>
                </c:pt>
                <c:pt idx="4">
                  <c:v>2177.54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063-449B-97B8-0FAF96B7F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65677040"/>
        <c:axId val="-1265676496"/>
      </c:lineChart>
      <c:catAx>
        <c:axId val="-126567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265676496"/>
        <c:crosses val="autoZero"/>
        <c:auto val="1"/>
        <c:lblAlgn val="ctr"/>
        <c:lblOffset val="100"/>
        <c:noMultiLvlLbl val="0"/>
      </c:catAx>
      <c:valAx>
        <c:axId val="-1265676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6567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22386">
          <a:schemeClr val="bg1"/>
        </a:gs>
        <a:gs pos="0">
          <a:schemeClr val="accent1">
            <a:lumMod val="5000"/>
            <a:lumOff val="95000"/>
          </a:schemeClr>
        </a:gs>
        <a:gs pos="78000">
          <a:schemeClr val="accent3">
            <a:lumMod val="20000"/>
            <a:lumOff val="80000"/>
          </a:schemeClr>
        </a:gs>
        <a:gs pos="88000">
          <a:schemeClr val="accent3">
            <a:lumMod val="40000"/>
            <a:lumOff val="60000"/>
          </a:schemeClr>
        </a:gs>
        <a:gs pos="100000">
          <a:schemeClr val="accent3">
            <a:lumMod val="60000"/>
            <a:lumOff val="40000"/>
          </a:scheme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baseline="0" dirty="0">
                <a:latin typeface="Times New Roman" panose="02020603050405020304" pitchFamily="18" charset="0"/>
              </a:rPr>
              <a:t>Потери тепловой энергии в </a:t>
            </a:r>
            <a:r>
              <a:rPr lang="ru-RU" sz="1100" baseline="0" dirty="0" smtClean="0">
                <a:latin typeface="Times New Roman" panose="02020603050405020304" pitchFamily="18" charset="0"/>
              </a:rPr>
              <a:t>сети, тыс. Гкал</a:t>
            </a:r>
            <a:endParaRPr lang="ru-RU" sz="1100" baseline="0" dirty="0"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'слай 15-19)'!$C$37:$D$37</c:f>
              <c:strCache>
                <c:ptCount val="2"/>
                <c:pt idx="0">
                  <c:v>Потери тепловой энергии в сети</c:v>
                </c:pt>
                <c:pt idx="1">
                  <c:v>%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190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6565952408938496E-2"/>
                  <c:y val="-7.6318847525308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251204802487527E-2"/>
                  <c:y val="-7.6318847525308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251204802487527E-2"/>
                  <c:y val="-0.10493841534729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173308580908074E-2"/>
                  <c:y val="-9.5398559406635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529143678376816E-2"/>
                  <c:y val="-0.10493841534729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'слай 15-19)'!$E$32:$I$33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'слай 15-19)'!$E$37:$I$37</c:f>
              <c:numCache>
                <c:formatCode>0.00</c:formatCode>
                <c:ptCount val="5"/>
                <c:pt idx="0">
                  <c:v>1917.8150000000001</c:v>
                </c:pt>
                <c:pt idx="1">
                  <c:v>1984.8679999999999</c:v>
                </c:pt>
                <c:pt idx="2">
                  <c:v>1975.5340000000001</c:v>
                </c:pt>
                <c:pt idx="3">
                  <c:v>1924.2940000000001</c:v>
                </c:pt>
                <c:pt idx="4">
                  <c:v>1893.537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AF7-4243-9C24-CAEF66AAE3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11502432"/>
        <c:axId val="-1011501344"/>
      </c:lineChart>
      <c:catAx>
        <c:axId val="-10115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011501344"/>
        <c:crosses val="autoZero"/>
        <c:auto val="1"/>
        <c:lblAlgn val="ctr"/>
        <c:lblOffset val="100"/>
        <c:noMultiLvlLbl val="0"/>
      </c:catAx>
      <c:valAx>
        <c:axId val="-10115013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-10115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4196">
          <a:sysClr val="window" lastClr="FFFFFF"/>
        </a:gs>
        <a:gs pos="0">
          <a:srgbClr val="4F81BD">
            <a:lumMod val="5000"/>
            <a:lumOff val="95000"/>
          </a:srgbClr>
        </a:gs>
        <a:gs pos="78000">
          <a:srgbClr val="9BBB59">
            <a:lumMod val="20000"/>
            <a:lumOff val="80000"/>
          </a:srgbClr>
        </a:gs>
        <a:gs pos="88000">
          <a:srgbClr val="9BBB59">
            <a:lumMod val="40000"/>
            <a:lumOff val="60000"/>
          </a:srgbClr>
        </a:gs>
        <a:gs pos="100000">
          <a:srgbClr val="9BBB59">
            <a:lumMod val="60000"/>
            <a:lumOff val="40000"/>
          </a:srgb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baseline="0" dirty="0">
                <a:latin typeface="Times New Roman" panose="02020603050405020304" pitchFamily="18" charset="0"/>
              </a:rPr>
              <a:t>Экономия </a:t>
            </a:r>
            <a:r>
              <a:rPr lang="ru-RU" sz="1100" baseline="0" dirty="0" smtClean="0">
                <a:latin typeface="Times New Roman" panose="02020603050405020304" pitchFamily="18" charset="0"/>
              </a:rPr>
              <a:t>топливно-энергетических ресурсов                млн.руб/год </a:t>
            </a:r>
            <a:endParaRPr lang="ru-RU" sz="110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93090178218313"/>
          <c:y val="4.0759642360501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517129617053456E-2"/>
          <c:y val="0.24150597260441378"/>
          <c:w val="0.89814814814814814"/>
          <c:h val="0.56351139006179174"/>
        </c:manualLayout>
      </c:layout>
      <c:lineChart>
        <c:grouping val="standard"/>
        <c:varyColors val="0"/>
        <c:ser>
          <c:idx val="0"/>
          <c:order val="0"/>
          <c:tx>
            <c:strRef>
              <c:f>'слай 15-19)'!$C$35:$D$35</c:f>
              <c:strCache>
                <c:ptCount val="2"/>
                <c:pt idx="0">
                  <c:v>Экономия ТЭР </c:v>
                </c:pt>
                <c:pt idx="1">
                  <c:v>Млн.р/год 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190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6813501455411815E-2"/>
                  <c:y val="-7.0547418722516061E-2"/>
                </c:manualLayout>
              </c:layout>
              <c:spPr>
                <a:noFill/>
                <a:ln w="1905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64240373502253E-2"/>
                      <c:h val="8.240895623330478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6813501455411815E-2"/>
                  <c:y val="-8.818470738300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94954724084082E-2"/>
                  <c:y val="-8.818470738300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754315191040513E-2"/>
                  <c:y val="-7.9366236644703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5351931215940753E-2"/>
                  <c:y val="-7.0547765906403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90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'слай 15-19)'!$E$1:$I$1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'слай 15-19)'!$E$35:$I$35</c:f>
              <c:numCache>
                <c:formatCode>General</c:formatCode>
                <c:ptCount val="5"/>
                <c:pt idx="0">
                  <c:v>120.8</c:v>
                </c:pt>
                <c:pt idx="1">
                  <c:v>142.5</c:v>
                </c:pt>
                <c:pt idx="2">
                  <c:v>250.06</c:v>
                </c:pt>
                <c:pt idx="3">
                  <c:v>282.7</c:v>
                </c:pt>
                <c:pt idx="4">
                  <c:v>302.91000000000003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2B-47E8-ADBB-016657FC19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011498624"/>
        <c:axId val="-1452928576"/>
      </c:lineChart>
      <c:catAx>
        <c:axId val="-10114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-1452928576"/>
        <c:crosses val="autoZero"/>
        <c:auto val="1"/>
        <c:lblAlgn val="ctr"/>
        <c:lblOffset val="100"/>
        <c:noMultiLvlLbl val="0"/>
      </c:catAx>
      <c:valAx>
        <c:axId val="-1452928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0114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4F81BD">
            <a:lumMod val="5000"/>
            <a:lumOff val="95000"/>
          </a:srgbClr>
        </a:gs>
        <a:gs pos="78000">
          <a:srgbClr val="9BBB59">
            <a:lumMod val="20000"/>
            <a:lumOff val="80000"/>
          </a:srgbClr>
        </a:gs>
        <a:gs pos="88000">
          <a:srgbClr val="9BBB59">
            <a:lumMod val="40000"/>
            <a:lumOff val="60000"/>
          </a:srgbClr>
        </a:gs>
        <a:gs pos="100000">
          <a:srgbClr val="9BBB59">
            <a:lumMod val="60000"/>
            <a:lumOff val="40000"/>
          </a:srgbClr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0.74853</cdr:x>
      <cdr:y>0.76582</cdr:y>
    </cdr:from>
    <cdr:to>
      <cdr:x>0.79832</cdr:x>
      <cdr:y>0.85744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747941" y="2075788"/>
          <a:ext cx="515408" cy="2483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>
              <a:latin typeface="Times New Roman" pitchFamily="18" charset="0"/>
              <a:cs typeface="Times New Roman" pitchFamily="18" charset="0"/>
            </a:rPr>
            <a:t>20</a:t>
          </a:r>
          <a:r>
            <a:rPr lang="en-US" sz="1100" b="1">
              <a:latin typeface="Times New Roman" pitchFamily="18" charset="0"/>
              <a:cs typeface="Times New Roman" pitchFamily="18" charset="0"/>
            </a:rPr>
            <a:t>2</a:t>
          </a:r>
          <a:r>
            <a:rPr lang="ru-RU" sz="1100" b="1"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0.63275</cdr:x>
      <cdr:y>0.77911</cdr:y>
    </cdr:from>
    <cdr:to>
      <cdr:x>0.67871</cdr:x>
      <cdr:y>0.85881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49591" y="2111803"/>
          <a:ext cx="475695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0.5007</cdr:x>
      <cdr:y>0.81163</cdr:y>
    </cdr:from>
    <cdr:to>
      <cdr:x>0.55156</cdr:x>
      <cdr:y>0.89133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5182692" y="2199952"/>
          <a:ext cx="526484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>
              <a:latin typeface="Times New Roman" pitchFamily="18" charset="0"/>
              <a:cs typeface="Times New Roman" pitchFamily="18" charset="0"/>
            </a:rPr>
            <a:t>2019</a:t>
          </a:r>
        </a:p>
        <a:p xmlns:a="http://schemas.openxmlformats.org/drawingml/2006/main">
          <a:pPr algn="ctr"/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0.35767</cdr:x>
      <cdr:y>0.82964</cdr:y>
    </cdr:from>
    <cdr:to>
      <cdr:x>0.42944</cdr:x>
      <cdr:y>0.90132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702218" y="2248771"/>
          <a:ext cx="742887" cy="19428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en-US" sz="11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8</a:t>
          </a:r>
        </a:p>
      </cdr:txBody>
    </cdr:sp>
  </cdr:relSizeAnchor>
  <cdr:relSizeAnchor xmlns:cdr="http://schemas.openxmlformats.org/drawingml/2006/chartDrawing">
    <cdr:from>
      <cdr:x>0.23641</cdr:x>
      <cdr:y>0.78124</cdr:y>
    </cdr:from>
    <cdr:to>
      <cdr:x>0.28716</cdr:x>
      <cdr:y>0.85621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2430053" y="2117570"/>
          <a:ext cx="521694" cy="20320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2017</a:t>
          </a:r>
        </a:p>
      </cdr:txBody>
    </cdr:sp>
  </cdr:relSizeAnchor>
  <cdr:relSizeAnchor xmlns:cdr="http://schemas.openxmlformats.org/drawingml/2006/chartDrawing">
    <cdr:from>
      <cdr:x>0.48861</cdr:x>
      <cdr:y>0.03266</cdr:y>
    </cdr:from>
    <cdr:to>
      <cdr:x>0.54894</cdr:x>
      <cdr:y>0.11236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22341" y="88532"/>
          <a:ext cx="620127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u="sng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1" u="sng" dirty="0">
              <a:latin typeface="Times New Roman" pitchFamily="18" charset="0"/>
              <a:cs typeface="Times New Roman" pitchFamily="18" charset="0"/>
            </a:rPr>
            <a:t>886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0.6147</cdr:x>
      <cdr:y>0.03266</cdr:y>
    </cdr:from>
    <cdr:to>
      <cdr:x>0.67503</cdr:x>
      <cdr:y>0.11236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18485" y="88531"/>
          <a:ext cx="620128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u="sng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100" b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1" u="sng" dirty="0" smtClean="0">
              <a:latin typeface="Times New Roman" pitchFamily="18" charset="0"/>
              <a:cs typeface="Times New Roman" pitchFamily="18" charset="0"/>
            </a:rPr>
            <a:t>769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0.66769</cdr:x>
      <cdr:y>0.24519</cdr:y>
    </cdr:from>
    <cdr:to>
      <cdr:x>0.72802</cdr:x>
      <cdr:y>0.33396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63133" y="664595"/>
          <a:ext cx="620127" cy="24060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u="sng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100" b="1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100" b="1" u="sng" dirty="0" smtClean="0">
              <a:latin typeface="Times New Roman" pitchFamily="18" charset="0"/>
              <a:cs typeface="Times New Roman" pitchFamily="18" charset="0"/>
            </a:rPr>
            <a:t>152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0.21539</cdr:x>
      <cdr:y>0.16549</cdr:y>
    </cdr:from>
    <cdr:to>
      <cdr:x>0.27573</cdr:x>
      <cdr:y>0.27361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14029" y="448571"/>
          <a:ext cx="620128" cy="2930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6 714</a:t>
          </a:r>
        </a:p>
      </cdr:txBody>
    </cdr:sp>
  </cdr:relSizeAnchor>
  <cdr:relSizeAnchor xmlns:cdr="http://schemas.openxmlformats.org/drawingml/2006/chartDrawing">
    <cdr:from>
      <cdr:x>0.13133</cdr:x>
      <cdr:y>0.24519</cdr:y>
    </cdr:from>
    <cdr:to>
      <cdr:x>0.19165</cdr:x>
      <cdr:y>0.33505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349933" y="664595"/>
          <a:ext cx="620025" cy="24357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5 945</a:t>
          </a:r>
        </a:p>
      </cdr:txBody>
    </cdr:sp>
  </cdr:relSizeAnchor>
  <cdr:relSizeAnchor xmlns:cdr="http://schemas.openxmlformats.org/drawingml/2006/chartDrawing">
    <cdr:from>
      <cdr:x>0.07529</cdr:x>
      <cdr:y>0.27176</cdr:y>
    </cdr:from>
    <cdr:to>
      <cdr:x>0.13562</cdr:x>
      <cdr:y>0.36483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73869" y="736603"/>
          <a:ext cx="620127" cy="2522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baseline="0" dirty="0">
              <a:latin typeface="Times New Roman" pitchFamily="18" charset="0"/>
              <a:cs typeface="Times New Roman" pitchFamily="18" charset="0"/>
            </a:rPr>
            <a:t>5 842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0.25743</cdr:x>
      <cdr:y>0.11236</cdr:y>
    </cdr:from>
    <cdr:to>
      <cdr:x>0.30647</cdr:x>
      <cdr:y>0.19283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46077" y="304555"/>
          <a:ext cx="504056" cy="21811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7 100</a:t>
          </a:r>
        </a:p>
      </cdr:txBody>
    </cdr:sp>
  </cdr:relSizeAnchor>
  <cdr:relSizeAnchor xmlns:cdr="http://schemas.openxmlformats.org/drawingml/2006/chartDrawing">
    <cdr:from>
      <cdr:x>0.33731</cdr:x>
      <cdr:y>0.11236</cdr:y>
    </cdr:from>
    <cdr:to>
      <cdr:x>0.39763</cdr:x>
      <cdr:y>0.19373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467172" y="304555"/>
          <a:ext cx="620024" cy="22056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7 775</a:t>
          </a:r>
        </a:p>
      </cdr:txBody>
    </cdr:sp>
  </cdr:relSizeAnchor>
  <cdr:relSizeAnchor xmlns:cdr="http://schemas.openxmlformats.org/drawingml/2006/chartDrawing">
    <cdr:from>
      <cdr:x>0.39754</cdr:x>
      <cdr:y>0.05923</cdr:y>
    </cdr:from>
    <cdr:to>
      <cdr:x>0.45787</cdr:x>
      <cdr:y>0.1799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086237" y="160539"/>
          <a:ext cx="620128" cy="32709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7 858</a:t>
          </a:r>
        </a:p>
      </cdr:txBody>
    </cdr:sp>
  </cdr:relSizeAnchor>
  <cdr:relSizeAnchor xmlns:cdr="http://schemas.openxmlformats.org/drawingml/2006/chartDrawing">
    <cdr:from>
      <cdr:x>0.53764</cdr:x>
      <cdr:y>0.11236</cdr:y>
    </cdr:from>
    <cdr:to>
      <cdr:x>0.59796</cdr:x>
      <cdr:y>0.20448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526397" y="304555"/>
          <a:ext cx="620024" cy="2497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7 </a:t>
          </a:r>
          <a:r>
            <a:rPr lang="en-US" sz="1100" b="1" u="sng" dirty="0">
              <a:latin typeface="Times New Roman" pitchFamily="18" charset="0"/>
              <a:cs typeface="Times New Roman" pitchFamily="18" charset="0"/>
            </a:rPr>
            <a:t>533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0.7913</cdr:x>
      <cdr:y>0.03266</cdr:y>
    </cdr:from>
    <cdr:to>
      <cdr:x>0.85162</cdr:x>
      <cdr:y>0.07259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190693" y="88531"/>
          <a:ext cx="624368" cy="10823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u="sng" dirty="0">
              <a:latin typeface="Times New Roman" pitchFamily="18" charset="0"/>
              <a:cs typeface="Times New Roman" pitchFamily="18" charset="0"/>
            </a:rPr>
            <a:t>9</a:t>
          </a:r>
          <a:r>
            <a:rPr lang="en-US" sz="1100" b="1" u="sng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u="sng" dirty="0" smtClean="0">
              <a:latin typeface="Times New Roman" pitchFamily="18" charset="0"/>
              <a:cs typeface="Times New Roman" pitchFamily="18" charset="0"/>
            </a:rPr>
            <a:t>604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0.81626</cdr:x>
      <cdr:y>0.27176</cdr:y>
    </cdr:from>
    <cdr:to>
      <cdr:x>0.86709</cdr:x>
      <cdr:y>0.32489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8449007" y="736603"/>
          <a:ext cx="526150" cy="14401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u="sng" dirty="0" smtClean="0">
              <a:latin typeface="Times New Roman" pitchFamily="18" charset="0"/>
              <a:cs typeface="Times New Roman" pitchFamily="18" charset="0"/>
            </a:rPr>
            <a:t>4 029</a:t>
          </a:r>
          <a:endParaRPr lang="ru-RU" sz="1100" b="1" u="sng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0.0963</cdr:x>
      <cdr:y>0.81636</cdr:y>
    </cdr:from>
    <cdr:to>
      <cdr:x>0.15235</cdr:x>
      <cdr:y>0.89606</cdr:y>
    </cdr:to>
    <cdr:sp macro="" textlink="">
      <cdr:nvSpPr>
        <cdr:cNvPr id="20" name="TextBox 2"/>
        <cdr:cNvSpPr txBox="1"/>
      </cdr:nvSpPr>
      <cdr:spPr>
        <a:xfrm xmlns:a="http://schemas.openxmlformats.org/drawingml/2006/main">
          <a:off x="989893" y="2212767"/>
          <a:ext cx="576064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2016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0.70842</cdr:x>
      <cdr:y>0.72569</cdr:y>
    </cdr:from>
    <cdr:to>
      <cdr:x>0.7677</cdr:x>
      <cdr:y>0.81128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345711" y="1895339"/>
          <a:ext cx="614650" cy="22354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</a:t>
          </a:r>
          <a:r>
            <a:rPr lang="en-US" sz="1100" b="1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100" b="1" dirty="0">
              <a:latin typeface="Times New Roman" pitchFamily="18" charset="0"/>
              <a:cs typeface="Times New Roman" pitchFamily="18" charset="0"/>
            </a:rPr>
            <a:t>1</a:t>
          </a:r>
        </a:p>
      </cdr:txBody>
    </cdr:sp>
  </cdr:relSizeAnchor>
  <cdr:relSizeAnchor xmlns:cdr="http://schemas.openxmlformats.org/drawingml/2006/chartDrawing">
    <cdr:from>
      <cdr:x>0.59162</cdr:x>
      <cdr:y>0.7444</cdr:y>
    </cdr:from>
    <cdr:to>
      <cdr:x>0.66339</cdr:x>
      <cdr:y>0.82276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34549" y="1944216"/>
          <a:ext cx="744194" cy="20465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0.47917</cdr:x>
      <cdr:y>0.7444</cdr:y>
    </cdr:from>
    <cdr:to>
      <cdr:x>0.55094</cdr:x>
      <cdr:y>0.82712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4968551" y="1944216"/>
          <a:ext cx="744195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solidFill>
            <a:sysClr val="window" lastClr="FFFFFF">
              <a:shade val="50000"/>
            </a:sysClr>
          </a:solidFill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>
              <a:latin typeface="Times New Roman" pitchFamily="18" charset="0"/>
              <a:cs typeface="Times New Roman" pitchFamily="18" charset="0"/>
            </a:rPr>
            <a:t>2019</a:t>
          </a:r>
        </a:p>
        <a:p xmlns:a="http://schemas.openxmlformats.org/drawingml/2006/main">
          <a:pPr algn="ctr"/>
          <a:endParaRPr lang="ru-RU" sz="11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0.36111</cdr:x>
      <cdr:y>0.7444</cdr:y>
    </cdr:from>
    <cdr:to>
      <cdr:x>0.43288</cdr:x>
      <cdr:y>0.81861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3744415" y="1944216"/>
          <a:ext cx="744194" cy="193806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>
              <a:latin typeface="Times New Roman" pitchFamily="18" charset="0"/>
              <a:cs typeface="Times New Roman" pitchFamily="18" charset="0"/>
            </a:rPr>
            <a:t>2018</a:t>
          </a:r>
        </a:p>
      </cdr:txBody>
    </cdr:sp>
  </cdr:relSizeAnchor>
  <cdr:relSizeAnchor xmlns:cdr="http://schemas.openxmlformats.org/drawingml/2006/chartDrawing">
    <cdr:from>
      <cdr:x>0.25399</cdr:x>
      <cdr:y>0.72468</cdr:y>
    </cdr:from>
    <cdr:to>
      <cdr:x>0.32342</cdr:x>
      <cdr:y>0.81861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2633626" y="1892706"/>
          <a:ext cx="719919" cy="24531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2017</a:t>
          </a:r>
        </a:p>
      </cdr:txBody>
    </cdr:sp>
  </cdr:relSizeAnchor>
  <cdr:relSizeAnchor xmlns:cdr="http://schemas.openxmlformats.org/drawingml/2006/chartDrawing">
    <cdr:from>
      <cdr:x>0.125</cdr:x>
      <cdr:y>0.66169</cdr:y>
    </cdr:from>
    <cdr:to>
      <cdr:x>0.19443</cdr:x>
      <cdr:y>0.75562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1296143" y="1728192"/>
          <a:ext cx="719919" cy="24531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201</a:t>
          </a:r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0.13154</cdr:x>
      <cdr:y>0.36428</cdr:y>
    </cdr:from>
    <cdr:to>
      <cdr:x>0.2592</cdr:x>
      <cdr:y>0.47274</cdr:y>
    </cdr:to>
    <cdr:sp macro="" textlink="">
      <cdr:nvSpPr>
        <cdr:cNvPr id="2" name="TextBox 20"/>
        <cdr:cNvSpPr txBox="1"/>
      </cdr:nvSpPr>
      <cdr:spPr>
        <a:xfrm xmlns:a="http://schemas.openxmlformats.org/drawingml/2006/main">
          <a:off x="606535" y="852816"/>
          <a:ext cx="588626" cy="2539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52152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1043056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56458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2086112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607640" algn="l" defTabSz="1043056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3129168" algn="l" defTabSz="1043056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650696" algn="l" defTabSz="1043056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4172224" algn="l" defTabSz="1043056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9 493,7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338" y="1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12E466-63AB-42BE-89F3-090DF9B25BEF}" type="datetimeFigureOut">
              <a:rPr lang="ru-RU"/>
              <a:pPr>
                <a:defRPr/>
              </a:pPr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3316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338" y="9283316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AC041E-98A8-4467-8B82-5E98C17AE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2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338" y="1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136CBD-64E3-414B-8CD1-2654F122B679}" type="datetimeFigureOut">
              <a:rPr lang="ru-RU"/>
              <a:pPr>
                <a:defRPr/>
              </a:pPr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3113" y="735013"/>
            <a:ext cx="5178425" cy="3660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4" tIns="45421" rIns="90844" bIns="4542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152" y="4643240"/>
            <a:ext cx="5380348" cy="4397774"/>
          </a:xfrm>
          <a:prstGeom prst="rect">
            <a:avLst/>
          </a:prstGeom>
        </p:spPr>
        <p:txBody>
          <a:bodyPr vert="horz" lIns="90844" tIns="45421" rIns="90844" bIns="4542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316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338" y="9283316"/>
            <a:ext cx="2914748" cy="489345"/>
          </a:xfrm>
          <a:prstGeom prst="rect">
            <a:avLst/>
          </a:prstGeom>
        </p:spPr>
        <p:txBody>
          <a:bodyPr vert="horz" lIns="90844" tIns="45421" rIns="90844" bIns="454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6D08D3-3EBC-4383-B191-32E7E4584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188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D08D3-3EBC-4383-B191-32E7E4584F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3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1525" y="735013"/>
            <a:ext cx="51816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1525" y="735013"/>
            <a:ext cx="51816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1525" y="735013"/>
            <a:ext cx="51816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588BA-0BB5-4D26-9C1F-98ABD4ED7A6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4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733425"/>
            <a:ext cx="5167312" cy="36528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4EE86-EB19-4F97-B762-C78BA82BE5AC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7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0888" y="733425"/>
            <a:ext cx="5167312" cy="36528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F4EE86-EB19-4F97-B762-C78BA82BE5AC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B32C9-E657-409D-934C-AE2790454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1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565BF-D912-4DD9-B95E-F39D0D47D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51E5-5402-43BB-A761-778D22263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B1B2-2443-47CA-9EAF-034E66383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75215-A02F-4F56-B6CC-B795DB669F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93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5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5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0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0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1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7"/>
            <a:ext cx="4724775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69" indent="0">
              <a:buNone/>
              <a:defRPr sz="2300" b="1"/>
            </a:lvl2pPr>
            <a:lvl3pPr marL="1042937" indent="0">
              <a:buNone/>
              <a:defRPr sz="2100" b="1"/>
            </a:lvl3pPr>
            <a:lvl4pPr marL="1564406" indent="0">
              <a:buNone/>
              <a:defRPr sz="1800" b="1"/>
            </a:lvl4pPr>
            <a:lvl5pPr marL="2085875" indent="0">
              <a:buNone/>
              <a:defRPr sz="1800" b="1"/>
            </a:lvl5pPr>
            <a:lvl6pPr marL="2607344" indent="0">
              <a:buNone/>
              <a:defRPr sz="1800" b="1"/>
            </a:lvl6pPr>
            <a:lvl7pPr marL="3128812" indent="0">
              <a:buNone/>
              <a:defRPr sz="1800" b="1"/>
            </a:lvl7pPr>
            <a:lvl8pPr marL="3650281" indent="0">
              <a:buNone/>
              <a:defRPr sz="1800" b="1"/>
            </a:lvl8pPr>
            <a:lvl9pPr marL="41717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537"/>
            <a:ext cx="4726631" cy="7053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69" indent="0">
              <a:buNone/>
              <a:defRPr sz="2300" b="1"/>
            </a:lvl2pPr>
            <a:lvl3pPr marL="1042937" indent="0">
              <a:buNone/>
              <a:defRPr sz="2100" b="1"/>
            </a:lvl3pPr>
            <a:lvl4pPr marL="1564406" indent="0">
              <a:buNone/>
              <a:defRPr sz="1800" b="1"/>
            </a:lvl4pPr>
            <a:lvl5pPr marL="2085875" indent="0">
              <a:buNone/>
              <a:defRPr sz="1800" b="1"/>
            </a:lvl5pPr>
            <a:lvl6pPr marL="2607344" indent="0">
              <a:buNone/>
              <a:defRPr sz="1800" b="1"/>
            </a:lvl6pPr>
            <a:lvl7pPr marL="3128812" indent="0">
              <a:buNone/>
              <a:defRPr sz="1800" b="1"/>
            </a:lvl7pPr>
            <a:lvl8pPr marL="3650281" indent="0">
              <a:buNone/>
              <a:defRPr sz="1800" b="1"/>
            </a:lvl8pPr>
            <a:lvl9pPr marL="41717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5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7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B682-5ED0-48C0-864B-EEFF3D64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051"/>
            <a:ext cx="3518055" cy="12812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301054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268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69" indent="0">
              <a:buNone/>
              <a:defRPr sz="1400"/>
            </a:lvl2pPr>
            <a:lvl3pPr marL="1042937" indent="0">
              <a:buNone/>
              <a:defRPr sz="1100"/>
            </a:lvl3pPr>
            <a:lvl4pPr marL="1564406" indent="0">
              <a:buNone/>
              <a:defRPr sz="1000"/>
            </a:lvl4pPr>
            <a:lvl5pPr marL="2085875" indent="0">
              <a:buNone/>
              <a:defRPr sz="1000"/>
            </a:lvl5pPr>
            <a:lvl6pPr marL="2607344" indent="0">
              <a:buNone/>
              <a:defRPr sz="1000"/>
            </a:lvl6pPr>
            <a:lvl7pPr marL="3128812" indent="0">
              <a:buNone/>
              <a:defRPr sz="1000"/>
            </a:lvl7pPr>
            <a:lvl8pPr marL="3650281" indent="0">
              <a:buNone/>
              <a:defRPr sz="1000"/>
            </a:lvl8pPr>
            <a:lvl9pPr marL="41717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3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69" indent="0">
              <a:buNone/>
              <a:defRPr sz="3200"/>
            </a:lvl2pPr>
            <a:lvl3pPr marL="1042937" indent="0">
              <a:buNone/>
              <a:defRPr sz="2700"/>
            </a:lvl3pPr>
            <a:lvl4pPr marL="1564406" indent="0">
              <a:buNone/>
              <a:defRPr sz="2300"/>
            </a:lvl4pPr>
            <a:lvl5pPr marL="2085875" indent="0">
              <a:buNone/>
              <a:defRPr sz="2300"/>
            </a:lvl5pPr>
            <a:lvl6pPr marL="2607344" indent="0">
              <a:buNone/>
              <a:defRPr sz="2300"/>
            </a:lvl6pPr>
            <a:lvl7pPr marL="3128812" indent="0">
              <a:buNone/>
              <a:defRPr sz="2300"/>
            </a:lvl7pPr>
            <a:lvl8pPr marL="3650281" indent="0">
              <a:buNone/>
              <a:defRPr sz="2300"/>
            </a:lvl8pPr>
            <a:lvl9pPr marL="4171750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4"/>
            <a:ext cx="6416040" cy="887399"/>
          </a:xfrm>
        </p:spPr>
        <p:txBody>
          <a:bodyPr/>
          <a:lstStyle>
            <a:lvl1pPr marL="0" indent="0">
              <a:buNone/>
              <a:defRPr sz="1600"/>
            </a:lvl1pPr>
            <a:lvl2pPr marL="521469" indent="0">
              <a:buNone/>
              <a:defRPr sz="1400"/>
            </a:lvl2pPr>
            <a:lvl3pPr marL="1042937" indent="0">
              <a:buNone/>
              <a:defRPr sz="1100"/>
            </a:lvl3pPr>
            <a:lvl4pPr marL="1564406" indent="0">
              <a:buNone/>
              <a:defRPr sz="1000"/>
            </a:lvl4pPr>
            <a:lvl5pPr marL="2085875" indent="0">
              <a:buNone/>
              <a:defRPr sz="1000"/>
            </a:lvl5pPr>
            <a:lvl6pPr marL="2607344" indent="0">
              <a:buNone/>
              <a:defRPr sz="1000"/>
            </a:lvl6pPr>
            <a:lvl7pPr marL="3128812" indent="0">
              <a:buNone/>
              <a:defRPr sz="1000"/>
            </a:lvl7pPr>
            <a:lvl8pPr marL="3650281" indent="0">
              <a:buNone/>
              <a:defRPr sz="1000"/>
            </a:lvl8pPr>
            <a:lvl9pPr marL="41717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84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6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EFAF-E1B9-4ADA-BE7F-38A2984E4BE8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3324980" y="2298717"/>
            <a:ext cx="1069340" cy="13442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6F23-82B6-4073-83B6-CBA315832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7C34-4E5F-4319-AB83-14A736AC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A00F-7A95-42AD-A841-B5ED6D6D3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Лесникова\Desktop\Новый точечный рисунок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" y="-13918"/>
            <a:ext cx="10699751" cy="106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858E-D04E-46D6-BE03-BF0AD6A72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E888-C516-4D5D-BF01-FE34A975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A75215-A02F-4F56-B6CC-B795DB66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0"/>
            <a:ext cx="9624060" cy="1260211"/>
          </a:xfrm>
          <a:prstGeom prst="rect">
            <a:avLst/>
          </a:prstGeom>
        </p:spPr>
        <p:txBody>
          <a:bodyPr vert="horz" lIns="104294" tIns="52147" rIns="104294" bIns="521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300"/>
            <a:ext cx="9624060" cy="4990084"/>
          </a:xfrm>
          <a:prstGeom prst="rect">
            <a:avLst/>
          </a:prstGeom>
        </p:spPr>
        <p:txBody>
          <a:bodyPr vert="horz" lIns="104294" tIns="52147" rIns="104294" bIns="521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6"/>
            <a:ext cx="2495127" cy="402567"/>
          </a:xfrm>
          <a:prstGeom prst="rect">
            <a:avLst/>
          </a:prstGeom>
        </p:spPr>
        <p:txBody>
          <a:bodyPr vert="horz" lIns="104294" tIns="52147" rIns="104294" bIns="521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3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6"/>
            <a:ext cx="3386243" cy="402567"/>
          </a:xfrm>
          <a:prstGeom prst="rect">
            <a:avLst/>
          </a:prstGeom>
        </p:spPr>
        <p:txBody>
          <a:bodyPr vert="horz" lIns="104294" tIns="52147" rIns="104294" bIns="521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37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94" tIns="52147" rIns="104294" bIns="521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37" fontAlgn="auto">
              <a:spcBef>
                <a:spcPts val="0"/>
              </a:spcBef>
              <a:spcAft>
                <a:spcPts val="0"/>
              </a:spcAft>
            </a:pPr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29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8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10429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02" indent="-391102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86" indent="-325917" algn="l" defTabSz="1042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72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41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609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078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547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015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484" indent="-260734" algn="l" defTabSz="104293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69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37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06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875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344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12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281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750" algn="l" defTabSz="1042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package" Target="../embeddings/_____Microsoft_Excel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87589" y="5220791"/>
            <a:ext cx="8640960" cy="1382597"/>
          </a:xfrm>
          <a:prstGeom prst="rect">
            <a:avLst/>
          </a:prstGeom>
          <a:noFill/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sz="2700" b="1" kern="0" dirty="0">
                <a:latin typeface="Times New Roman" pitchFamily="18" charset="0"/>
                <a:cs typeface="Times New Roman" pitchFamily="18" charset="0"/>
              </a:rPr>
              <a:t>    Отчет ГУП «ТЭК СПб» </a:t>
            </a:r>
            <a:endParaRPr lang="ru-RU" sz="27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700" b="1" kern="0" dirty="0">
                <a:latin typeface="Times New Roman" pitchFamily="18" charset="0"/>
                <a:cs typeface="Times New Roman" pitchFamily="18" charset="0"/>
              </a:rPr>
              <a:t>о реализации Инвестиционной программы </a:t>
            </a:r>
            <a:br>
              <a:rPr lang="ru-RU" sz="2700" b="1" kern="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kern="0" dirty="0">
                <a:latin typeface="Times New Roman" pitchFamily="18" charset="0"/>
                <a:cs typeface="Times New Roman" pitchFamily="18" charset="0"/>
              </a:rPr>
              <a:t>за 2020 год и 9 месяцев 2021 года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146106" y="1480747"/>
            <a:ext cx="8547294" cy="157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6940" y="286947"/>
            <a:ext cx="29860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377825"/>
            <a:ext cx="669925" cy="779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42244" y="396255"/>
            <a:ext cx="65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унитарное предприятие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Топливно-энергетический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Санкт-Петербурга»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9188" y="702099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762524" y="83093"/>
            <a:ext cx="5400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утвержденной                                     Инвестиционной</a:t>
            </a:r>
          </a:p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ГУП «ТЭК СПб» на 20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1-2023 гг.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8169253" y="7282075"/>
            <a:ext cx="2495127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/>
            <a:r>
              <a:rPr lang="ru-RU" sz="1400" dirty="0" smtClean="0"/>
              <a:t>2</a:t>
            </a:r>
            <a:endParaRPr lang="ru-RU" sz="1400" dirty="0"/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425" y="163513"/>
            <a:ext cx="1815876" cy="7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0156" y="997182"/>
            <a:ext cx="9865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Распоряжением Комитета по тарифам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№128-р от 19.11.2021 утверждены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изменения, вносимые в Инвестиционную программу ГУП «ТЭК СПб» , утверждённую распоряжением Комитета по тарифам Санкт-Петербурга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14.12.2018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229-р.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478049"/>
              </p:ext>
            </p:extLst>
          </p:nvPr>
        </p:nvGraphicFramePr>
        <p:xfrm>
          <a:off x="306140" y="1953406"/>
          <a:ext cx="10153127" cy="530309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30218"/>
                <a:gridCol w="2241601"/>
                <a:gridCol w="1130218"/>
                <a:gridCol w="1130218"/>
                <a:gridCol w="1130218"/>
                <a:gridCol w="1130218"/>
                <a:gridCol w="1130218"/>
                <a:gridCol w="1130218"/>
              </a:tblGrid>
              <a:tr h="24645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реализацию инвестиционной программы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видам деятельности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годам реализации инвестиционной программы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тепловой энергии,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тепловой энергии,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2021,                 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2022,                 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2023,                 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средства в т. ч.: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5 453 172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10 760 665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16 213 837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5 971 054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5 446 003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4 796 779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амортизационные отчисления, (без НДС)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5 339 607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9 433 725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14 773 332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5 457 454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4 954 003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4 364 779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на инвестиции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9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полученные за счет платы за подключение, (без НДС)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113 565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1 324 035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1 437 600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финансирование, (с НДС)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135 132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9 623 639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9 758 771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3 278 252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3 068 043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3 412 476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программе, (с НДС)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5 588 304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20 384 304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25 972 608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9 249 306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8 514 046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8 209 256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9188" y="702099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7527" y="108223"/>
            <a:ext cx="498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                                                  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  201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-2021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8121577" y="7256503"/>
            <a:ext cx="2495127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/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425" y="163513"/>
            <a:ext cx="1815876" cy="7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07435"/>
              </p:ext>
            </p:extLst>
          </p:nvPr>
        </p:nvGraphicFramePr>
        <p:xfrm>
          <a:off x="162124" y="1049337"/>
          <a:ext cx="10441160" cy="36142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3065"/>
                <a:gridCol w="754480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46652"/>
                <a:gridCol w="416473"/>
                <a:gridCol w="392330"/>
                <a:gridCol w="458723"/>
                <a:gridCol w="386294"/>
                <a:gridCol w="386294"/>
                <a:gridCol w="386294"/>
                <a:gridCol w="450676"/>
                <a:gridCol w="596707"/>
              </a:tblGrid>
              <a:tr h="147297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финансирования,                   вид деятельности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инвестиций, млн. руб. (без НДС)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7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2016-2020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60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en-US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</a:tr>
              <a:tr h="11330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16 933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1 904</a:t>
                      </a:r>
                    </a:p>
                  </a:txBody>
                  <a:tcPr marL="9525" marR="9525" marT="9525" marB="0" anchor="ctr"/>
                </a:tc>
              </a:tr>
              <a:tr h="11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118,84%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88,61%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1 354</a:t>
                      </a:r>
                    </a:p>
                  </a:txBody>
                  <a:tcPr marL="9525" marR="9525" marT="9525" marB="0" anchor="ctr"/>
                </a:tc>
              </a:tr>
              <a:tr h="22094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118971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на капитальные вложения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11330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подключение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</a:tr>
              <a:tr h="11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</a:tr>
              <a:tr h="11330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финансирование        (с НДС)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3 631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15 296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14 852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1 784</a:t>
                      </a:r>
                    </a:p>
                  </a:txBody>
                  <a:tcPr marL="9525" marR="9525" marT="9525" marB="0" anchor="ctr"/>
                </a:tc>
              </a:tr>
              <a:tr h="11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1 693</a:t>
                      </a:r>
                    </a:p>
                  </a:txBody>
                  <a:tcPr marL="9525" marR="9525" marT="9525" marB="0" anchor="ctr"/>
                </a:tc>
              </a:tr>
              <a:tr h="113306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1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1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133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инвестиционной программе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4 029</a:t>
                      </a:r>
                    </a:p>
                  </a:txBody>
                  <a:tcPr marL="9525" marR="9525" marT="9525" marB="0" anchor="ctr"/>
                </a:tc>
              </a:tr>
              <a:tr h="1133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тепловой энергии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</a:tr>
              <a:tr h="1189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тепловой энергии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" marR="5665" marT="566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42937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186151"/>
              </p:ext>
            </p:extLst>
          </p:nvPr>
        </p:nvGraphicFramePr>
        <p:xfrm>
          <a:off x="180343" y="4700212"/>
          <a:ext cx="10350933" cy="271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24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265-0F5B-4F9A-B862-324DD1ADB6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9188" y="702099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46500" y="108223"/>
            <a:ext cx="554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937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показатели исполнения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  201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-2021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4"/>
          <p:cNvSpPr txBox="1">
            <a:spLocks/>
          </p:cNvSpPr>
          <p:nvPr/>
        </p:nvSpPr>
        <p:spPr bwMode="auto">
          <a:xfrm>
            <a:off x="7892136" y="7209459"/>
            <a:ext cx="2495127" cy="28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/>
            <a:r>
              <a:rPr lang="ru-RU" sz="1400" dirty="0" smtClean="0"/>
              <a:t>4</a:t>
            </a:r>
            <a:endParaRPr lang="ru-RU" sz="1400" dirty="0"/>
          </a:p>
        </p:txBody>
      </p:sp>
      <p:pic>
        <p:nvPicPr>
          <p:cNvPr id="11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2425" y="163513"/>
            <a:ext cx="1815876" cy="7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6370"/>
              </p:ext>
            </p:extLst>
          </p:nvPr>
        </p:nvGraphicFramePr>
        <p:xfrm>
          <a:off x="162125" y="1069028"/>
          <a:ext cx="10225138" cy="32085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76263"/>
                <a:gridCol w="576064"/>
                <a:gridCol w="504056"/>
                <a:gridCol w="432048"/>
                <a:gridCol w="360040"/>
                <a:gridCol w="360040"/>
                <a:gridCol w="288032"/>
                <a:gridCol w="504056"/>
                <a:gridCol w="360040"/>
                <a:gridCol w="576064"/>
                <a:gridCol w="432048"/>
                <a:gridCol w="432048"/>
                <a:gridCol w="432048"/>
                <a:gridCol w="504056"/>
                <a:gridCol w="432048"/>
                <a:gridCol w="432048"/>
                <a:gridCol w="360040"/>
                <a:gridCol w="381140"/>
                <a:gridCol w="482959"/>
              </a:tblGrid>
              <a:tr h="10493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месяцев 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ctr"/>
                </a:tc>
              </a:tr>
              <a:tr h="183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тепловой энергии всего, в том числе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36292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(строительство) источников (котельные, ТЭЦ), всего, в том числе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36292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средств, учтенных в тарифах на тепловую энергию (амортизация, прибыль на КВ)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СПб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183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тепловой энергии всего, в том числе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труб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183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тепловых сетей, всего, в том числе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труб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18345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платы за подключение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труб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36292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средств, учтенных в тарифах на тепловую энергию (амортизация, прибыль на КВ)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труб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СПб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 труб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937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ЦТП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36292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средств, учтенных в тарифах на тепловую энергию (амортизация, прибыль на КВ)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  <a:tr h="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бюджета СПб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3" marR="5413" marT="5413" marB="0" anchor="b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038315"/>
              </p:ext>
            </p:extLst>
          </p:nvPr>
        </p:nvGraphicFramePr>
        <p:xfrm>
          <a:off x="162125" y="4644727"/>
          <a:ext cx="10369152" cy="261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11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72985" y="659757"/>
            <a:ext cx="9089390" cy="842094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7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57168" y="6306377"/>
            <a:ext cx="1178931" cy="505793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06540" y="258385"/>
            <a:ext cx="5634559" cy="481238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71" b="1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871" b="1" dirty="0" smtClean="0">
                <a:latin typeface="Times New Roman" pitchFamily="18" charset="0"/>
                <a:cs typeface="Times New Roman" pitchFamily="18" charset="0"/>
              </a:rPr>
              <a:t>значимы </a:t>
            </a:r>
            <a:r>
              <a:rPr lang="ru-RU" sz="1871" b="1" dirty="0">
                <a:latin typeface="Times New Roman" pitchFamily="18" charset="0"/>
                <a:cs typeface="Times New Roman" pitchFamily="18" charset="0"/>
              </a:rPr>
              <a:t>объекты 2019 года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557168" y="6306375"/>
            <a:ext cx="1178931" cy="505793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081AA80-A891-4509-8455-385DD95F6BBB}" type="slidenum">
              <a:rPr lang="ru-RU" sz="2105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10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209929" y="3024502"/>
            <a:ext cx="10189332" cy="0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30670" y="5220791"/>
            <a:ext cx="10189332" cy="0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590459" y="3096955"/>
            <a:ext cx="10436" cy="2029777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2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4964" y="125826"/>
            <a:ext cx="1345957" cy="5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050556" y="1802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объекты, выполненные   ГУП «ТЭК СПб» в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27220" y="7309023"/>
            <a:ext cx="539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96146" y="1111193"/>
            <a:ext cx="408672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Подрядчик ГУП «ТЭК СПб» ООО «Пульсар» завершил строительно-монтажные работы на улице Ольминского и проспекте Елизарова. Специалисты заменили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около 1 000 метров труб.                                 Реконструкция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теплосетей в квартале улучшит теплоснабжение 43 зданий, в том числе 28 жилых домов, 4 детсадов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детской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поликлиники.⠀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0" y="1151503"/>
            <a:ext cx="2811707" cy="1801707"/>
          </a:xfrm>
          <a:prstGeom prst="rect">
            <a:avLst/>
          </a:prstGeom>
        </p:spPr>
      </p:pic>
      <p:pic>
        <p:nvPicPr>
          <p:cNvPr id="35" name="Рисунок 34" descr="C:\Users\KotovskayaNG\Desktop\uBa2aOabBH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87" y="1109038"/>
            <a:ext cx="2725972" cy="17080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Прямоугольник 36"/>
          <p:cNvSpPr/>
          <p:nvPr/>
        </p:nvSpPr>
        <p:spPr>
          <a:xfrm>
            <a:off x="209929" y="3128646"/>
            <a:ext cx="2184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июне 2020г. закончены строительно-монтажные  работы по модернизации существующей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канализации котельной по адресу: СПб,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Предпортовая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ул., д.2, лит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очистки сточных вод путём размещения очистных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43" y="3157121"/>
            <a:ext cx="2179969" cy="189599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7869514" y="3120887"/>
            <a:ext cx="28371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 года раньше завершена реконструкция тепловых сетей на проспекте Ветеранов. Реконструировано 2,71 км труб. Новые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трубопроводы повысят надежность теплоснабжения в 167 жилых домах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Красносельском районе.  Также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трубопровод обеспечит теплом и горячей водой социально важные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детских садов, 13 учебных и 5 лечебных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13" y="3117531"/>
            <a:ext cx="1514702" cy="19817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98" y="3106587"/>
            <a:ext cx="1610331" cy="20178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88" y="5388469"/>
            <a:ext cx="1287341" cy="18281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" y="5366453"/>
            <a:ext cx="1340677" cy="185016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752129" y="5463854"/>
            <a:ext cx="1829124" cy="195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опережением графика  реконструировано 6,1 км трубопроводов в Невском районе города, в квартале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СУН.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должны были завершиться к середине октября 2020 года.  Подрядчик - ООО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"ТЭС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Инновации"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595677" y="5343347"/>
            <a:ext cx="10436" cy="2029777"/>
          </a:xfrm>
          <a:prstGeom prst="line">
            <a:avLst/>
          </a:prstGeom>
          <a:ln w="19050">
            <a:solidFill>
              <a:srgbClr val="76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711923" y="5290839"/>
            <a:ext cx="2605788" cy="226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Реконструировано 1,8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магистральных теплосетей 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паропроводов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промзоне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Парнас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опережением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год.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трубопроводы повысят надежность теплоснабжения в 167 жилых домах Красносельского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обеспечат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и горячей водой социально важные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объекты: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детских садов, 13 учебных и 5 лечебных учреждений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11" y="5444274"/>
            <a:ext cx="1445532" cy="192737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7" y="5463854"/>
            <a:ext cx="1636018" cy="19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58327" y="773114"/>
            <a:ext cx="3909022" cy="707585"/>
          </a:xfrm>
        </p:spPr>
        <p:txBody>
          <a:bodyPr>
            <a:normAutofit fontScale="90000"/>
          </a:bodyPr>
          <a:lstStyle/>
          <a:p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службы тепловых сетей </a:t>
            </a:r>
            <a:b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ГУП «ТЭК СПб» с 2016 по 2019 годы</a:t>
            </a:r>
            <a:b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г. Санкт-Петербурга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06139" y="1181743"/>
          <a:ext cx="10083253" cy="7850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21"/>
                <a:gridCol w="1296144"/>
                <a:gridCol w="1129523"/>
                <a:gridCol w="1209634"/>
                <a:gridCol w="1142433"/>
                <a:gridCol w="1212599"/>
                <a:gridCol w="1212599"/>
              </a:tblGrid>
              <a:tr h="265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01.01.2017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01.01.2018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01.01.2019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01.01.2021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01.10.2021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b"/>
                </a:tc>
              </a:tr>
              <a:tr h="5199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kern="1200" dirty="0">
                          <a:latin typeface="Times New Roman" pitchFamily="18" charset="0"/>
                          <a:cs typeface="Times New Roman" pitchFamily="18" charset="0"/>
                        </a:rPr>
                        <a:t>Протяженность тепловых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сетей </a:t>
                      </a:r>
                    </a:p>
                    <a:p>
                      <a:pPr algn="l" fontAlgn="b"/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1-трубном исчислении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marL="0" algn="ctr" defTabSz="914239" rtl="0" eaLnBrk="1" fontAlgn="ctr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4 369,97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4 540,90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4 593,89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4 653,86</a:t>
                      </a: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4 669,41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9" marR="7089" marT="6683" marB="0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4 613,1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89" marR="7089" marT="6683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1680596" y="5113408"/>
          <a:ext cx="7716352" cy="358079"/>
        </p:xfrm>
        <a:graphic>
          <a:graphicData uri="http://schemas.openxmlformats.org/drawingml/2006/table">
            <a:tbl>
              <a:tblPr/>
              <a:tblGrid>
                <a:gridCol w="230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6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эксплуатации сетей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менее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15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</a:p>
                  </a:txBody>
                  <a:tcPr marL="8862" marR="8862" marT="8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C2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эксплуатации сетей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до 25 лет</a:t>
                      </a:r>
                    </a:p>
                  </a:txBody>
                  <a:tcPr marL="8862" marR="8862" marT="8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эксплуатации сетей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более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62" marR="8862" marT="8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72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3055386" y="5556401"/>
          <a:ext cx="4951703" cy="406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Лист" r:id="rId4" imgW="5120640" imgH="464832" progId="Excel.Sheet.12">
                  <p:embed/>
                </p:oleObj>
              </mc:Choice>
              <mc:Fallback>
                <p:oleObj name="Лист" r:id="rId4" imgW="5120640" imgH="46483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386" y="5556401"/>
                        <a:ext cx="4951703" cy="406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80596" y="4554959"/>
            <a:ext cx="8198217" cy="304168"/>
          </a:xfrm>
          <a:prstGeom prst="rect">
            <a:avLst/>
          </a:prstGeom>
          <a:noFill/>
        </p:spPr>
        <p:txBody>
          <a:bodyPr wrap="square" lIns="82976" tIns="41488" rIns="82976" bIns="41488" rtlCol="0">
            <a:spAutoFit/>
          </a:bodyPr>
          <a:lstStyle/>
          <a:p>
            <a:r>
              <a:rPr lang="ru-RU" sz="1432" dirty="0"/>
              <a:t>         </a:t>
            </a:r>
            <a:r>
              <a:rPr lang="ru-RU" sz="1432" dirty="0" smtClean="0"/>
              <a:t>         </a:t>
            </a:r>
            <a:r>
              <a:rPr lang="ru-RU" sz="1273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2017                         2018                        2019                          2020                        2021                      9 </a:t>
            </a:r>
            <a:r>
              <a:rPr lang="ru-RU" sz="1273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1273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ru-RU" sz="1273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14628" y="973771"/>
            <a:ext cx="4067084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87"/>
            <a:r>
              <a:rPr lang="ru-RU" sz="127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сроков эксплуатации тепловых сетей  </a:t>
            </a:r>
            <a:r>
              <a:rPr lang="ru-RU" sz="127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7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64" y="6071947"/>
            <a:ext cx="929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Вывод: С учетом ежегодной приемки тепловых сетей от ведомственных организаций объем реконструкции трубопроводов в рамках выполнения Производственных программ  Предприятия позволяет сохранять долю тепловых сетей со сроком службы свыше 25 лет.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04502" y="7024865"/>
            <a:ext cx="1984891" cy="320245"/>
          </a:xfrm>
        </p:spPr>
        <p:txBody>
          <a:bodyPr/>
          <a:lstStyle/>
          <a:p>
            <a:fld id="{0F5FA265-0F5B-4F9A-B862-324DD1ADB697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21202" y="161027"/>
            <a:ext cx="1345957" cy="5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50556" y="1802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5944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эксплуатации тепловых сетей 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</a:p>
        </p:txBody>
      </p:sp>
      <p:graphicFrame>
        <p:nvGraphicFramePr>
          <p:cNvPr id="35" name="Диаграмма 18"/>
          <p:cNvGraphicFramePr>
            <a:graphicFrameLocks noChangeAspect="1"/>
          </p:cNvGraphicFramePr>
          <p:nvPr>
            <p:extLst/>
          </p:nvPr>
        </p:nvGraphicFramePr>
        <p:xfrm>
          <a:off x="1223674" y="2117427"/>
          <a:ext cx="8597863" cy="259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54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391569"/>
              </p:ext>
            </p:extLst>
          </p:nvPr>
        </p:nvGraphicFramePr>
        <p:xfrm>
          <a:off x="5676269" y="1718278"/>
          <a:ext cx="4610886" cy="234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58327" y="773114"/>
            <a:ext cx="3909022" cy="707585"/>
          </a:xfrm>
        </p:spPr>
        <p:txBody>
          <a:bodyPr>
            <a:normAutofit fontScale="90000"/>
          </a:bodyPr>
          <a:lstStyle/>
          <a:p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службы тепловых сетей </a:t>
            </a:r>
            <a:b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ГУП «ТЭК СПб» с 2016 по 2019 годы</a:t>
            </a:r>
            <a:b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71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г. Санкт-Петербурга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14628" y="973771"/>
            <a:ext cx="4067084" cy="28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687"/>
            <a:r>
              <a:rPr lang="ru-RU" sz="127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сроков эксплуатации тепловых сетей  </a:t>
            </a:r>
            <a:r>
              <a:rPr lang="ru-RU" sz="127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7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885" y="7155944"/>
            <a:ext cx="1984891" cy="320245"/>
          </a:xfrm>
        </p:spPr>
        <p:txBody>
          <a:bodyPr/>
          <a:lstStyle/>
          <a:p>
            <a:fld id="{0F5FA265-0F5B-4F9A-B862-324DD1ADB697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9751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1202" y="161027"/>
            <a:ext cx="1345957" cy="5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50556" y="1802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687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показателей деятельности за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78748" y="1184992"/>
            <a:ext cx="3900040" cy="483823"/>
          </a:xfrm>
          <a:prstGeom prst="rect">
            <a:avLst/>
          </a:prstGeom>
          <a:noFill/>
        </p:spPr>
        <p:txBody>
          <a:bodyPr wrap="square" lIns="82903" tIns="41452" rIns="82903" bIns="41452" rtlCol="0">
            <a:spAutoFit/>
          </a:bodyPr>
          <a:lstStyle/>
          <a:p>
            <a:pPr algn="ctr" defTabSz="945590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Динамика изменения объема присоединенной нагрузки новых потребителей (Гкал/час)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4172" y="4356695"/>
            <a:ext cx="8839783" cy="426701"/>
          </a:xfrm>
          <a:prstGeom prst="rect">
            <a:avLst/>
          </a:prstGeom>
        </p:spPr>
        <p:txBody>
          <a:bodyPr wrap="square" lIns="82976" tIns="41488" rIns="82976" bIns="41488">
            <a:spAutoFit/>
          </a:bodyPr>
          <a:lstStyle/>
          <a:p>
            <a:pPr algn="just" defTabSz="829782">
              <a:defRPr/>
            </a:pPr>
            <a:r>
              <a:rPr lang="ru-RU" sz="1114" b="1" kern="0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114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14" dirty="0">
                <a:latin typeface="Times New Roman" pitchFamily="18" charset="0"/>
                <a:cs typeface="Times New Roman" pitchFamily="18" charset="0"/>
              </a:rPr>
              <a:t>С 2017 года ГУП «ТЭК СПб» обеспечивает стабильные минимальные показатели надежности объектов теплоснабжения, несмотря на прирост тепловых сетей и объема присоединяемой нагрузки.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50356" y="4976173"/>
            <a:ext cx="4978769" cy="267482"/>
          </a:xfrm>
          <a:prstGeom prst="rect">
            <a:avLst/>
          </a:prstGeom>
          <a:noFill/>
        </p:spPr>
        <p:txBody>
          <a:bodyPr wrap="square" lIns="82903" tIns="41452" rIns="82903" bIns="41452" rtlCol="0">
            <a:spAutoFit/>
          </a:bodyPr>
          <a:lstStyle/>
          <a:p>
            <a:pPr algn="ctr" defTabSz="945590"/>
            <a:r>
              <a:rPr lang="ru-RU" sz="1194" b="1" dirty="0">
                <a:latin typeface="Times New Roman" pitchFamily="18" charset="0"/>
                <a:cs typeface="Times New Roman" pitchFamily="18" charset="0"/>
              </a:rPr>
              <a:t>Уровень износа </a:t>
            </a:r>
            <a:r>
              <a:rPr lang="ru-RU" sz="1194" b="1" dirty="0" smtClean="0">
                <a:latin typeface="Times New Roman" pitchFamily="18" charset="0"/>
                <a:cs typeface="Times New Roman" pitchFamily="18" charset="0"/>
              </a:rPr>
              <a:t>объектов теплоснабжения </a:t>
            </a:r>
            <a:r>
              <a:rPr lang="ru-RU" sz="1194" b="1" dirty="0">
                <a:latin typeface="Times New Roman" pitchFamily="18" charset="0"/>
                <a:cs typeface="Times New Roman" pitchFamily="18" charset="0"/>
              </a:rPr>
              <a:t>(%)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9380" y="6823156"/>
            <a:ext cx="9133422" cy="417276"/>
          </a:xfrm>
          <a:prstGeom prst="rect">
            <a:avLst/>
          </a:prstGeom>
          <a:noFill/>
        </p:spPr>
        <p:txBody>
          <a:bodyPr wrap="square" lIns="82976" tIns="41488" rIns="82976" bIns="41488" rtlCol="0">
            <a:spAutoFit/>
          </a:bodyPr>
          <a:lstStyle/>
          <a:p>
            <a:pPr algn="just"/>
            <a:r>
              <a:rPr lang="ru-RU" sz="1114" b="1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3" dirty="0">
                <a:latin typeface="Times New Roman" pitchFamily="18" charset="0"/>
                <a:cs typeface="Times New Roman" pitchFamily="18" charset="0"/>
              </a:rPr>
              <a:t>Объем реконструкции </a:t>
            </a:r>
            <a:r>
              <a:rPr lang="ru-RU" sz="1053" dirty="0" smtClean="0">
                <a:latin typeface="Times New Roman" pitchFamily="18" charset="0"/>
                <a:cs typeface="Times New Roman" pitchFamily="18" charset="0"/>
              </a:rPr>
              <a:t>объектов теплоснабжения позволяет </a:t>
            </a:r>
            <a:r>
              <a:rPr lang="ru-RU" sz="1053" dirty="0">
                <a:latin typeface="Times New Roman" pitchFamily="18" charset="0"/>
                <a:cs typeface="Times New Roman" pitchFamily="18" charset="0"/>
              </a:rPr>
              <a:t>на протяжении последних лет сдерживать уровень износа по котельным на уровне 63%, по тепловым сетям на уровне 57%, </a:t>
            </a:r>
            <a:r>
              <a:rPr lang="ru-RU" sz="1053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053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053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053" dirty="0">
                <a:latin typeface="Times New Roman" pitchFamily="18" charset="0"/>
                <a:cs typeface="Times New Roman" pitchFamily="18" charset="0"/>
              </a:rPr>
              <a:t>позволил снизить данный показатель по тепловым сетям до 55</a:t>
            </a:r>
            <a:r>
              <a:rPr lang="ru-RU" sz="1053" dirty="0" smtClean="0">
                <a:latin typeface="Times New Roman" pitchFamily="18" charset="0"/>
                <a:cs typeface="Times New Roman" pitchFamily="18" charset="0"/>
              </a:rPr>
              <a:t>% </a:t>
            </a:r>
            <a:endParaRPr lang="ru-RU" sz="105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6831344" y="2367470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9 639,5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88397" y="2149640"/>
            <a:ext cx="6559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9 836,04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04992037"/>
              </p:ext>
            </p:extLst>
          </p:nvPr>
        </p:nvGraphicFramePr>
        <p:xfrm>
          <a:off x="323528" y="5436431"/>
          <a:ext cx="9703692" cy="138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496991819"/>
              </p:ext>
            </p:extLst>
          </p:nvPr>
        </p:nvGraphicFramePr>
        <p:xfrm>
          <a:off x="90116" y="1259770"/>
          <a:ext cx="4968552" cy="288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0"/>
          <p:cNvSpPr txBox="1"/>
          <p:nvPr/>
        </p:nvSpPr>
        <p:spPr>
          <a:xfrm>
            <a:off x="8144346" y="1993859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9 948,5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82610" y="1892968"/>
            <a:ext cx="5549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9987,6</a:t>
            </a:r>
          </a:p>
        </p:txBody>
      </p:sp>
    </p:spTree>
    <p:extLst>
      <p:ext uri="{BB962C8B-B14F-4D97-AF65-F5344CB8AC3E}">
        <p14:creationId xmlns:p14="http://schemas.microsoft.com/office/powerpoint/2010/main" val="3795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04651" y="773113"/>
            <a:ext cx="9089390" cy="842094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7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57169" y="6306377"/>
            <a:ext cx="1178931" cy="505793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4"/>
          <p:cNvSpPr txBox="1">
            <a:spLocks/>
          </p:cNvSpPr>
          <p:nvPr/>
        </p:nvSpPr>
        <p:spPr bwMode="auto">
          <a:xfrm>
            <a:off x="8216727" y="6559540"/>
            <a:ext cx="2495127" cy="2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403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ru-RU" sz="140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3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50556" y="1802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5944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выполнения программы энергосбережения за период </a:t>
            </a:r>
            <a:r>
              <a:rPr lang="ru-RU" sz="16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по 2020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1202" y="161027"/>
            <a:ext cx="1345957" cy="5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5757156"/>
              </p:ext>
            </p:extLst>
          </p:nvPr>
        </p:nvGraphicFramePr>
        <p:xfrm>
          <a:off x="90116" y="1078731"/>
          <a:ext cx="10477044" cy="1534018"/>
        </p:xfrm>
        <a:graphic>
          <a:graphicData uri="http://schemas.openxmlformats.org/drawingml/2006/table">
            <a:tbl>
              <a:tblPr/>
              <a:tblGrid>
                <a:gridCol w="3638316"/>
                <a:gridCol w="1227464"/>
                <a:gridCol w="1130221"/>
                <a:gridCol w="1207874"/>
                <a:gridCol w="1121598"/>
                <a:gridCol w="1121598"/>
                <a:gridCol w="1029973"/>
              </a:tblGrid>
              <a:tr h="456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 fontAlgn="b"/>
                      <a:endParaRPr lang="ru-RU" sz="11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программу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энергосбережения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2 051,85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2 107,2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2 177,54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топливно-энергетических ресурсов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млн.руб/год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302,91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условного топлива на отпуск тепловой энергии с коллекторов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у.т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./Гкал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164,92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164,57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164,58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тепловой энергии в сети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Гкал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1 917,815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1 984,868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1 975,534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1 924,294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1 893,537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400123"/>
              </p:ext>
            </p:extLst>
          </p:nvPr>
        </p:nvGraphicFramePr>
        <p:xfrm>
          <a:off x="90115" y="2679464"/>
          <a:ext cx="5178369" cy="210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/>
          </p:nvPr>
        </p:nvGraphicFramePr>
        <p:xfrm>
          <a:off x="5280900" y="2679464"/>
          <a:ext cx="5319903" cy="210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261900"/>
              </p:ext>
            </p:extLst>
          </p:nvPr>
        </p:nvGraphicFramePr>
        <p:xfrm>
          <a:off x="90116" y="4845377"/>
          <a:ext cx="5178368" cy="218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/>
          </p:nvPr>
        </p:nvGraphicFramePr>
        <p:xfrm>
          <a:off x="5280900" y="4845377"/>
          <a:ext cx="5313695" cy="218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64174" y="7092058"/>
            <a:ext cx="2495127" cy="402567"/>
          </a:xfrm>
        </p:spPr>
        <p:txBody>
          <a:bodyPr/>
          <a:lstStyle/>
          <a:p>
            <a:fld id="{601EE542-FEEB-4DF4-AD82-5509AAB6A2D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21801" y="207243"/>
            <a:ext cx="9511837" cy="842094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71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57169" y="6306377"/>
            <a:ext cx="1178931" cy="505793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4"/>
          <p:cNvSpPr txBox="1">
            <a:spLocks/>
          </p:cNvSpPr>
          <p:nvPr/>
        </p:nvSpPr>
        <p:spPr bwMode="auto">
          <a:xfrm>
            <a:off x="8216727" y="6559540"/>
            <a:ext cx="2495127" cy="23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6851E9AF-D34B-44BE-9856-6DCCDF1F191B}" type="slidenum">
              <a:rPr lang="ru-RU" sz="1403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sz="1403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6934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50556" y="18023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45944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мероприятий по программе энергосбережения за  9 месяцев. 2021 года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1202" y="161027"/>
            <a:ext cx="1345957" cy="5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19008" y="7132721"/>
            <a:ext cx="2495127" cy="402567"/>
          </a:xfrm>
        </p:spPr>
        <p:txBody>
          <a:bodyPr/>
          <a:lstStyle/>
          <a:p>
            <a:fld id="{601EE542-FEEB-4DF4-AD82-5509AAB6A2DF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52984"/>
              </p:ext>
            </p:extLst>
          </p:nvPr>
        </p:nvGraphicFramePr>
        <p:xfrm>
          <a:off x="139517" y="1169553"/>
          <a:ext cx="10294123" cy="6204581"/>
        </p:xfrm>
        <a:graphic>
          <a:graphicData uri="http://schemas.openxmlformats.org/drawingml/2006/table">
            <a:tbl>
              <a:tblPr/>
              <a:tblGrid>
                <a:gridCol w="4958091"/>
                <a:gridCol w="743272"/>
                <a:gridCol w="791855"/>
                <a:gridCol w="712671"/>
                <a:gridCol w="791855"/>
                <a:gridCol w="791855"/>
                <a:gridCol w="791855"/>
                <a:gridCol w="712669"/>
              </a:tblGrid>
              <a:tr h="47283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Численное значение Экономия (млн руб.)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Численное значение Экономия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(млн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.)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9 месяцев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 факт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5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окупаемости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</a:tr>
              <a:tr h="485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(млн руб.)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месяцев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5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9 месяцев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</a:tr>
              <a:tr h="261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Замена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котлоагрегатов и использованием энергоэффективного оборудования с высоким КПД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Замена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котлов в групповых котельных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Автоматизация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котельного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 Очистка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теплообменников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 Наладка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тепломеханического оборудования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 Установка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(реконструкция) систем частотного регулирования насосного оборудования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0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 Консервация водогрейных котлов ингибитором коррозии «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Веокросол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карбон»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 Модернизация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 освещения с увеличением доли осветительных устройств с использованием светодиодов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систем;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ед.об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 Замена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реконструкция тепловых сетей с использованием энергоэффективного оборудования, применения эффективных технологий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п.м.трубы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160,56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1256,78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2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 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оборудования систем теплоснабжения от коррозии и отложений за счет применения коллоидного ингибитора коррозии «Веокросол – карбон»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оборуд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 Модернизация котельных в части  комплексной системы централизации диспетчерского управления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котельные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277,39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220,38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1657,98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8119008" y="1135416"/>
            <a:ext cx="828092" cy="612122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63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42759</TotalTime>
  <Words>2333</Words>
  <Application>Microsoft Office PowerPoint</Application>
  <PresentationFormat>Произвольный</PresentationFormat>
  <Paragraphs>1108</Paragraphs>
  <Slides>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1_Тема Office</vt:lpstr>
      <vt:lpstr>Тема1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службы тепловых сетей  ГУП «ТЭК СПб» с 2016 по 2019 годы на территории г. Санкт-Петербурга</vt:lpstr>
      <vt:lpstr>Сроки службы тепловых сетей  ГУП «ТЭК СПб» с 2016 по 2019 годы на территории г. Санкт-Петербурга</vt:lpstr>
      <vt:lpstr>Презентация PowerPoint</vt:lpstr>
      <vt:lpstr>Презентация PowerPoint</vt:lpstr>
    </vt:vector>
  </TitlesOfParts>
  <Company>gptek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выполнении  основных технико-экономических показателей  за 1 полугодие 2012 года</dc:title>
  <dc:creator>Mikhaylova</dc:creator>
  <cp:lastModifiedBy>Родионов Андрей Андреевич</cp:lastModifiedBy>
  <cp:revision>3144</cp:revision>
  <cp:lastPrinted>2021-12-10T12:07:37Z</cp:lastPrinted>
  <dcterms:created xsi:type="dcterms:W3CDTF">2012-08-03T07:24:18Z</dcterms:created>
  <dcterms:modified xsi:type="dcterms:W3CDTF">2021-12-10T12:23:50Z</dcterms:modified>
</cp:coreProperties>
</file>