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9" r:id="rId3"/>
    <p:sldId id="320" r:id="rId4"/>
    <p:sldId id="322" r:id="rId5"/>
    <p:sldId id="314" r:id="rId6"/>
    <p:sldId id="347" r:id="rId7"/>
    <p:sldId id="323" r:id="rId8"/>
    <p:sldId id="329" r:id="rId9"/>
    <p:sldId id="324" r:id="rId10"/>
    <p:sldId id="325" r:id="rId11"/>
    <p:sldId id="326" r:id="rId12"/>
    <p:sldId id="327" r:id="rId13"/>
    <p:sldId id="328" r:id="rId14"/>
    <p:sldId id="283" r:id="rId15"/>
    <p:sldId id="295" r:id="rId16"/>
    <p:sldId id="330" r:id="rId17"/>
    <p:sldId id="331" r:id="rId18"/>
    <p:sldId id="348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7" autoAdjust="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13E7E-B03A-45CE-AC75-5B7BC5ED3016}" type="doc">
      <dgm:prSet loTypeId="urn:microsoft.com/office/officeart/2005/8/layout/hProcess9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2A6EDDD-1A80-46B1-8F28-4D97440DBF3C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Отдельные центры </a:t>
          </a:r>
          <a:b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(«точки роста») – города, районы, агломерации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388686-1983-4A7C-93DC-F4FD84231A8C}" type="parTrans" cxnId="{54E9EBFC-A12C-4D35-9EBC-49C3E53512CE}">
      <dgm:prSet/>
      <dgm:spPr/>
      <dgm:t>
        <a:bodyPr/>
        <a:lstStyle/>
        <a:p>
          <a:endParaRPr lang="ru-RU"/>
        </a:p>
      </dgm:t>
    </dgm:pt>
    <dgm:pt modelId="{A118A657-74E1-4653-8CDC-626720F2DB77}" type="sibTrans" cxnId="{54E9EBFC-A12C-4D35-9EBC-49C3E53512CE}">
      <dgm:prSet/>
      <dgm:spPr/>
      <dgm:t>
        <a:bodyPr/>
        <a:lstStyle/>
        <a:p>
          <a:endParaRPr lang="ru-RU"/>
        </a:p>
      </dgm:t>
    </dgm:pt>
    <dgm:pt modelId="{6B94A7DA-68CE-4984-8FD6-7B096B07BA5A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Регионы РФ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4A3186-8850-4084-875E-790F37EA3B06}" type="parTrans" cxnId="{D88AAEC1-E0B0-480A-83ED-93CC5C331EF6}">
      <dgm:prSet/>
      <dgm:spPr/>
      <dgm:t>
        <a:bodyPr/>
        <a:lstStyle/>
        <a:p>
          <a:endParaRPr lang="ru-RU"/>
        </a:p>
      </dgm:t>
    </dgm:pt>
    <dgm:pt modelId="{51711458-CC89-4A75-A99D-0BAAD2391228}" type="sibTrans" cxnId="{D88AAEC1-E0B0-480A-83ED-93CC5C331EF6}">
      <dgm:prSet/>
      <dgm:spPr/>
      <dgm:t>
        <a:bodyPr/>
        <a:lstStyle/>
        <a:p>
          <a:endParaRPr lang="ru-RU"/>
        </a:p>
      </dgm:t>
    </dgm:pt>
    <dgm:pt modelId="{FB8A8509-D2EA-4727-839E-32B7A663DB69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Российская Федерация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A4BAA-A6BA-4B6A-86E8-8615E0D42CE2}" type="parTrans" cxnId="{38FB662E-50E4-4144-BAA0-07C2621AA79A}">
      <dgm:prSet/>
      <dgm:spPr/>
      <dgm:t>
        <a:bodyPr/>
        <a:lstStyle/>
        <a:p>
          <a:endParaRPr lang="ru-RU"/>
        </a:p>
      </dgm:t>
    </dgm:pt>
    <dgm:pt modelId="{0390D926-9649-4F07-91FE-0A5D16CA2383}" type="sibTrans" cxnId="{38FB662E-50E4-4144-BAA0-07C2621AA79A}">
      <dgm:prSet/>
      <dgm:spPr/>
      <dgm:t>
        <a:bodyPr/>
        <a:lstStyle/>
        <a:p>
          <a:endParaRPr lang="ru-RU"/>
        </a:p>
      </dgm:t>
    </dgm:pt>
    <dgm:pt modelId="{F72B880B-3802-43EF-B5D2-B462F2637169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Федеральные округа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2B2A46-B497-4EA5-8629-FDB34D3CDC8A}" type="sibTrans" cxnId="{EC4EB147-7FD9-46DC-8ED3-31623F233EDB}">
      <dgm:prSet/>
      <dgm:spPr/>
      <dgm:t>
        <a:bodyPr/>
        <a:lstStyle/>
        <a:p>
          <a:endParaRPr lang="ru-RU"/>
        </a:p>
      </dgm:t>
    </dgm:pt>
    <dgm:pt modelId="{4D680510-61F6-49B2-8081-6442AFCD0258}" type="parTrans" cxnId="{EC4EB147-7FD9-46DC-8ED3-31623F233EDB}">
      <dgm:prSet/>
      <dgm:spPr/>
      <dgm:t>
        <a:bodyPr/>
        <a:lstStyle/>
        <a:p>
          <a:endParaRPr lang="ru-RU"/>
        </a:p>
      </dgm:t>
    </dgm:pt>
    <dgm:pt modelId="{994D0C1B-9539-4F59-83AB-9C3E68E978FA}" type="pres">
      <dgm:prSet presAssocID="{2DE13E7E-B03A-45CE-AC75-5B7BC5ED30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D75C4-5A3F-41B8-85F1-A5093864CDCD}" type="pres">
      <dgm:prSet presAssocID="{2DE13E7E-B03A-45CE-AC75-5B7BC5ED3016}" presName="arrow" presStyleLbl="bgShp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7605FE81-B264-483C-B714-3EDF3E08D797}" type="pres">
      <dgm:prSet presAssocID="{2DE13E7E-B03A-45CE-AC75-5B7BC5ED3016}" presName="linearProcess" presStyleCnt="0"/>
      <dgm:spPr/>
    </dgm:pt>
    <dgm:pt modelId="{5F77F989-B672-4ED3-A722-2A6B4F9F38C0}" type="pres">
      <dgm:prSet presAssocID="{62A6EDDD-1A80-46B1-8F28-4D97440DBF3C}" presName="textNode" presStyleLbl="node1" presStyleIdx="0" presStyleCnt="4" custScaleX="107869" custScaleY="111134" custLinFactNeighborX="-415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CB4C1-E295-425A-B24A-6FC65984F680}" type="pres">
      <dgm:prSet presAssocID="{A118A657-74E1-4653-8CDC-626720F2DB77}" presName="sibTrans" presStyleCnt="0"/>
      <dgm:spPr/>
    </dgm:pt>
    <dgm:pt modelId="{004AD7C8-6F60-4421-9137-B4A397A5F346}" type="pres">
      <dgm:prSet presAssocID="{6B94A7DA-68CE-4984-8FD6-7B096B07BA5A}" presName="textNode" presStyleLbl="node1" presStyleIdx="1" presStyleCnt="4" custScaleX="108798" custScaleY="11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0E65-6BF3-4561-904A-88D107FF3E27}" type="pres">
      <dgm:prSet presAssocID="{51711458-CC89-4A75-A99D-0BAAD2391228}" presName="sibTrans" presStyleCnt="0"/>
      <dgm:spPr/>
    </dgm:pt>
    <dgm:pt modelId="{13F226FA-920A-43E9-9B9E-B0DF6747072D}" type="pres">
      <dgm:prSet presAssocID="{F72B880B-3802-43EF-B5D2-B462F2637169}" presName="textNode" presStyleLbl="node1" presStyleIdx="2" presStyleCnt="4" custScaleX="111574" custScaleY="111134" custLinFactNeighborX="192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71A13-B191-4BC8-A731-DE53F2BF762F}" type="pres">
      <dgm:prSet presAssocID="{FB2B2A46-B497-4EA5-8629-FDB34D3CDC8A}" presName="sibTrans" presStyleCnt="0"/>
      <dgm:spPr/>
    </dgm:pt>
    <dgm:pt modelId="{E9368530-C58F-46C4-983A-3BBB28EA5311}" type="pres">
      <dgm:prSet presAssocID="{FB8A8509-D2EA-4727-839E-32B7A663DB69}" presName="textNode" presStyleLbl="node1" presStyleIdx="3" presStyleCnt="4" custScaleX="107685" custScaleY="10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FB662E-50E4-4144-BAA0-07C2621AA79A}" srcId="{2DE13E7E-B03A-45CE-AC75-5B7BC5ED3016}" destId="{FB8A8509-D2EA-4727-839E-32B7A663DB69}" srcOrd="3" destOrd="0" parTransId="{9F1A4BAA-A6BA-4B6A-86E8-8615E0D42CE2}" sibTransId="{0390D926-9649-4F07-91FE-0A5D16CA2383}"/>
    <dgm:cxn modelId="{D551E693-90BA-4E2E-84E7-E68F8872915C}" type="presOf" srcId="{2DE13E7E-B03A-45CE-AC75-5B7BC5ED3016}" destId="{994D0C1B-9539-4F59-83AB-9C3E68E978FA}" srcOrd="0" destOrd="0" presId="urn:microsoft.com/office/officeart/2005/8/layout/hProcess9"/>
    <dgm:cxn modelId="{CA7165CF-345B-43DE-92D4-AB81FCC4A3DF}" type="presOf" srcId="{62A6EDDD-1A80-46B1-8F28-4D97440DBF3C}" destId="{5F77F989-B672-4ED3-A722-2A6B4F9F38C0}" srcOrd="0" destOrd="0" presId="urn:microsoft.com/office/officeart/2005/8/layout/hProcess9"/>
    <dgm:cxn modelId="{0168DD5E-781B-472F-B09B-EC3445375C52}" type="presOf" srcId="{FB8A8509-D2EA-4727-839E-32B7A663DB69}" destId="{E9368530-C58F-46C4-983A-3BBB28EA5311}" srcOrd="0" destOrd="0" presId="urn:microsoft.com/office/officeart/2005/8/layout/hProcess9"/>
    <dgm:cxn modelId="{D88AAEC1-E0B0-480A-83ED-93CC5C331EF6}" srcId="{2DE13E7E-B03A-45CE-AC75-5B7BC5ED3016}" destId="{6B94A7DA-68CE-4984-8FD6-7B096B07BA5A}" srcOrd="1" destOrd="0" parTransId="{374A3186-8850-4084-875E-790F37EA3B06}" sibTransId="{51711458-CC89-4A75-A99D-0BAAD2391228}"/>
    <dgm:cxn modelId="{EEB10B6E-7760-426A-B23C-269208373BC5}" type="presOf" srcId="{6B94A7DA-68CE-4984-8FD6-7B096B07BA5A}" destId="{004AD7C8-6F60-4421-9137-B4A397A5F346}" srcOrd="0" destOrd="0" presId="urn:microsoft.com/office/officeart/2005/8/layout/hProcess9"/>
    <dgm:cxn modelId="{CA347120-482C-46E1-BA5B-97A78AE4009B}" type="presOf" srcId="{F72B880B-3802-43EF-B5D2-B462F2637169}" destId="{13F226FA-920A-43E9-9B9E-B0DF6747072D}" srcOrd="0" destOrd="0" presId="urn:microsoft.com/office/officeart/2005/8/layout/hProcess9"/>
    <dgm:cxn modelId="{EC4EB147-7FD9-46DC-8ED3-31623F233EDB}" srcId="{2DE13E7E-B03A-45CE-AC75-5B7BC5ED3016}" destId="{F72B880B-3802-43EF-B5D2-B462F2637169}" srcOrd="2" destOrd="0" parTransId="{4D680510-61F6-49B2-8081-6442AFCD0258}" sibTransId="{FB2B2A46-B497-4EA5-8629-FDB34D3CDC8A}"/>
    <dgm:cxn modelId="{54E9EBFC-A12C-4D35-9EBC-49C3E53512CE}" srcId="{2DE13E7E-B03A-45CE-AC75-5B7BC5ED3016}" destId="{62A6EDDD-1A80-46B1-8F28-4D97440DBF3C}" srcOrd="0" destOrd="0" parTransId="{F0388686-1983-4A7C-93DC-F4FD84231A8C}" sibTransId="{A118A657-74E1-4653-8CDC-626720F2DB77}"/>
    <dgm:cxn modelId="{93D53ADB-DD35-4D2A-8E27-FAE6AA29D95A}" type="presParOf" srcId="{994D0C1B-9539-4F59-83AB-9C3E68E978FA}" destId="{A85D75C4-5A3F-41B8-85F1-A5093864CDCD}" srcOrd="0" destOrd="0" presId="urn:microsoft.com/office/officeart/2005/8/layout/hProcess9"/>
    <dgm:cxn modelId="{3CD13815-5BB6-48DA-8B6C-FB911C50992E}" type="presParOf" srcId="{994D0C1B-9539-4F59-83AB-9C3E68E978FA}" destId="{7605FE81-B264-483C-B714-3EDF3E08D797}" srcOrd="1" destOrd="0" presId="urn:microsoft.com/office/officeart/2005/8/layout/hProcess9"/>
    <dgm:cxn modelId="{62471234-B84D-464C-B3AC-06B959826D51}" type="presParOf" srcId="{7605FE81-B264-483C-B714-3EDF3E08D797}" destId="{5F77F989-B672-4ED3-A722-2A6B4F9F38C0}" srcOrd="0" destOrd="0" presId="urn:microsoft.com/office/officeart/2005/8/layout/hProcess9"/>
    <dgm:cxn modelId="{E1272A5A-CE32-468C-936E-7C1D1FC8596F}" type="presParOf" srcId="{7605FE81-B264-483C-B714-3EDF3E08D797}" destId="{E31CB4C1-E295-425A-B24A-6FC65984F680}" srcOrd="1" destOrd="0" presId="urn:microsoft.com/office/officeart/2005/8/layout/hProcess9"/>
    <dgm:cxn modelId="{E7A04FA3-57E1-4CC1-AEF9-E7BE1DF66402}" type="presParOf" srcId="{7605FE81-B264-483C-B714-3EDF3E08D797}" destId="{004AD7C8-6F60-4421-9137-B4A397A5F346}" srcOrd="2" destOrd="0" presId="urn:microsoft.com/office/officeart/2005/8/layout/hProcess9"/>
    <dgm:cxn modelId="{E633648C-A2C6-4A3D-A7C3-159355CEAFD0}" type="presParOf" srcId="{7605FE81-B264-483C-B714-3EDF3E08D797}" destId="{5A890E65-6BF3-4561-904A-88D107FF3E27}" srcOrd="3" destOrd="0" presId="urn:microsoft.com/office/officeart/2005/8/layout/hProcess9"/>
    <dgm:cxn modelId="{6611D171-5DC6-4E0A-899F-A048657FCC23}" type="presParOf" srcId="{7605FE81-B264-483C-B714-3EDF3E08D797}" destId="{13F226FA-920A-43E9-9B9E-B0DF6747072D}" srcOrd="4" destOrd="0" presId="urn:microsoft.com/office/officeart/2005/8/layout/hProcess9"/>
    <dgm:cxn modelId="{B0C1A717-D6A9-4DD6-9D80-9A3661699F21}" type="presParOf" srcId="{7605FE81-B264-483C-B714-3EDF3E08D797}" destId="{F8971A13-B191-4BC8-A731-DE53F2BF762F}" srcOrd="5" destOrd="0" presId="urn:microsoft.com/office/officeart/2005/8/layout/hProcess9"/>
    <dgm:cxn modelId="{9BC14805-BE54-4C6C-8182-3EE0E43C5500}" type="presParOf" srcId="{7605FE81-B264-483C-B714-3EDF3E08D797}" destId="{E9368530-C58F-46C4-983A-3BBB28EA531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047"/>
          </a:xfrm>
          <a:prstGeom prst="rect">
            <a:avLst/>
          </a:prstGeom>
        </p:spPr>
        <p:txBody>
          <a:bodyPr vert="horz" lIns="91411" tIns="45707" rIns="91411" bIns="457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7047"/>
          </a:xfrm>
          <a:prstGeom prst="rect">
            <a:avLst/>
          </a:prstGeom>
        </p:spPr>
        <p:txBody>
          <a:bodyPr vert="horz" lIns="91411" tIns="45707" rIns="91411" bIns="457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E791AE-D183-4139-A904-35CF55A8FEEB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7" rIns="91411" bIns="457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796"/>
            <a:ext cx="5438140" cy="4467066"/>
          </a:xfrm>
          <a:prstGeom prst="rect">
            <a:avLst/>
          </a:prstGeom>
        </p:spPr>
        <p:txBody>
          <a:bodyPr vert="horz" lIns="91411" tIns="45707" rIns="91411" bIns="457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004"/>
            <a:ext cx="2946189" cy="497046"/>
          </a:xfrm>
          <a:prstGeom prst="rect">
            <a:avLst/>
          </a:prstGeom>
        </p:spPr>
        <p:txBody>
          <a:bodyPr vert="horz" lIns="91411" tIns="45707" rIns="91411" bIns="457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428004"/>
            <a:ext cx="2946189" cy="497046"/>
          </a:xfrm>
          <a:prstGeom prst="rect">
            <a:avLst/>
          </a:prstGeom>
        </p:spPr>
        <p:txBody>
          <a:bodyPr vert="horz" lIns="91411" tIns="45707" rIns="91411" bIns="457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E444C0-77EC-43A3-842D-EB70A595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87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444C0-77EC-43A3-842D-EB70A595238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8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40496-39C9-4714-9F5D-77B18A44639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8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173" indent="-2858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343" indent="-2286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680" indent="-2286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017" indent="-2286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354" indent="-2286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692" indent="-2286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029" indent="-2286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366" indent="-2286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A66D3B-6BFA-4A12-A0D6-0583072DEBB8}" type="slidenum">
              <a:rPr 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0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52D5-2908-4B20-8C90-21C365568867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3A63-8EEA-4ABC-9FAB-9D367961A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7544-5F07-4A30-BC49-1400689F3B3A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7723-99DC-4D90-BF6A-C16B497B3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9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C6E7-1E54-448F-8D8E-C894873B9DB4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6036-7A03-4678-B97C-5A847CC2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6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3F82-DA5C-4CBA-B38F-BB604B9F4295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62B6-A87E-410D-B0FD-199A756D3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D5E07-DC30-4B8A-A80B-70884F8DCA09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D255-84C5-4426-9E34-78A977D7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5F07-19A8-45E0-B061-9975B744A615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0AEA-60FC-49B0-9870-472EA0C07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C943-9331-4F13-92D5-6D7C80A4D779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C05F-2FF6-444A-A006-DE1EBB53A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3FB2-B653-45BD-8742-19AF815BDDD7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6D5-8B24-4B90-97DB-0D1D0AB47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F74B-0746-4F33-B7F0-25E67D9FE5DD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840E-DA5B-4618-8789-4910269FC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4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85F0-10E9-466F-B453-8895D3749822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E4AF-55C4-4D54-AA01-C28DBE28C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9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6B7D-2929-400F-9A5F-D87373ED994B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3137-2F32-4A72-B9E8-3C44AC9E4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9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2C905-2F52-4030-A550-B19C9777B088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D1B9C-62BB-4020-95DA-2E36CB05C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ekseeva_mi\Мои документы\Дизайн\Гербы и  лого\spb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6250"/>
            <a:ext cx="9366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54960"/>
            <a:ext cx="9144000" cy="90872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Комитет </a:t>
            </a:r>
            <a:r>
              <a:rPr lang="ru-RU" sz="2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 труду  </a:t>
            </a:r>
            <a: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занятости населения </a:t>
            </a:r>
            <a: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Санкт-Петербурга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2013 год</a:t>
            </a:r>
            <a:endParaRPr lang="ru-RU" sz="22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276872"/>
            <a:ext cx="8229600" cy="17190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Методика </a:t>
            </a:r>
            <a:r>
              <a:rPr lang="ru-RU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прогнозирования баланса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трудовых ресурсов </a:t>
            </a:r>
          </a:p>
          <a:p>
            <a:pPr algn="ctr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Санкт-Петербурге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Предлагаемая трактовка баланса трудовых ресурсов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183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Баланс трудовых ресурсов - инструмент оценки:</a:t>
            </a:r>
          </a:p>
          <a:p>
            <a:pPr marL="266700" indent="-2667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соответствия профессионально-квалификационной структуры трудового   потенциала региона системе наличных рабочих мест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1800" dirty="0" smtClean="0"/>
              <a:t>Потенциала экономической активности населения региона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1800" dirty="0" smtClean="0"/>
              <a:t>Возможностей региональной системы профессионального образования, включая ДПО и обучение на производстве, по покрытию кадрового дефицита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Учитывается: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1800" dirty="0" smtClean="0"/>
              <a:t>среднесрочная и долгосрочная трансформация региональной </a:t>
            </a:r>
            <a:br>
              <a:rPr lang="ru-RU" sz="1800" dirty="0" smtClean="0"/>
            </a:br>
            <a:r>
              <a:rPr lang="ru-RU" sz="1800" dirty="0" smtClean="0"/>
              <a:t>системы рабочих мест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Ориентация на: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численности и структуру (по видам трудовой деятельности – ОКЗ, </a:t>
            </a:r>
            <a:br>
              <a:rPr lang="ru-RU" sz="1800" dirty="0" smtClean="0"/>
            </a:br>
            <a:r>
              <a:rPr lang="ru-RU" sz="1800" dirty="0" smtClean="0"/>
              <a:t>а также по видам экономической деятельности – ВЭД) </a:t>
            </a:r>
            <a:br>
              <a:rPr lang="ru-RU" sz="1800" dirty="0" smtClean="0"/>
            </a:br>
            <a:r>
              <a:rPr lang="ru-RU" sz="1800" dirty="0" smtClean="0"/>
              <a:t>экономически активной части населения (ЭАН) региона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структурные оценки спроса и предложения на региональном</a:t>
            </a:r>
            <a:br>
              <a:rPr lang="ru-RU" sz="1800" dirty="0" smtClean="0"/>
            </a:br>
            <a:r>
              <a:rPr lang="ru-RU" sz="1800" dirty="0" smtClean="0"/>
              <a:t>рынке труда в профессионально-квалификационном разрезе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lang="ru-RU" dirty="0"/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254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 i="1">
                <a:latin typeface="Calibri" panose="020F0502020204030204" pitchFamily="34" charset="0"/>
              </a:rPr>
              <a:t>ОКЗ  – общероссийский классификатор занятий.  (наиболее перспективное средство </a:t>
            </a:r>
            <a:br>
              <a:rPr lang="ru-RU" sz="1300" i="1">
                <a:latin typeface="Calibri" panose="020F0502020204030204" pitchFamily="34" charset="0"/>
              </a:rPr>
            </a:br>
            <a:r>
              <a:rPr lang="ru-RU" sz="1300" i="1">
                <a:latin typeface="Calibri" panose="020F0502020204030204" pitchFamily="34" charset="0"/>
              </a:rPr>
              <a:t>связи видов трудовой деятельности с профессиональными и образовательными стандартами)</a:t>
            </a:r>
            <a:endParaRPr lang="ru-RU" sz="1300">
              <a:latin typeface="Calibri" panose="020F0502020204030204" pitchFamily="34" charset="0"/>
            </a:endParaRPr>
          </a:p>
          <a:p>
            <a:pPr eaLnBrk="1" hangingPunct="1"/>
            <a:endParaRPr lang="ru-RU" sz="1300" i="1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6FA92-FA68-413D-B525-D55935EC208E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850" y="1052513"/>
            <a:ext cx="6624638" cy="2305050"/>
          </a:xfrm>
          <a:ln w="127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Макроуровень: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900" dirty="0"/>
              <a:t>отдельные целевые группы и категории </a:t>
            </a:r>
            <a:br>
              <a:rPr lang="ru-RU" sz="1900" dirty="0"/>
            </a:br>
            <a:r>
              <a:rPr lang="ru-RU" sz="1900" dirty="0"/>
              <a:t>населения (рабочая сила и потенциал ЭАН) </a:t>
            </a:r>
            <a:endParaRPr lang="ru-RU" sz="19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900" dirty="0" smtClean="0"/>
              <a:t> отдельные </a:t>
            </a:r>
            <a:r>
              <a:rPr lang="ru-RU" sz="1900" dirty="0"/>
              <a:t>целевые группы и категории </a:t>
            </a:r>
            <a:br>
              <a:rPr lang="ru-RU" sz="1900" dirty="0"/>
            </a:br>
            <a:r>
              <a:rPr lang="ru-RU" sz="1900" dirty="0"/>
              <a:t>производств (виды экономической </a:t>
            </a:r>
            <a:br>
              <a:rPr lang="ru-RU" sz="1900" dirty="0"/>
            </a:br>
            <a:r>
              <a:rPr lang="ru-RU" sz="1900" dirty="0"/>
              <a:t>деятельности, экономические кластеры и т.п.).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68538" y="3676650"/>
            <a:ext cx="6624637" cy="2305050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Микроуровень: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100" dirty="0" smtClean="0"/>
              <a:t>профессии-специальности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100" dirty="0" smtClean="0"/>
              <a:t>профессиональные группы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100" dirty="0" smtClean="0"/>
              <a:t>профессионально-квалификационная </a:t>
            </a:r>
            <a:br>
              <a:rPr lang="ru-RU" sz="2100" dirty="0" smtClean="0"/>
            </a:br>
            <a:r>
              <a:rPr lang="ru-RU" sz="2100" dirty="0" smtClean="0"/>
              <a:t>структура </a:t>
            </a:r>
            <a:r>
              <a:rPr lang="ru-RU" sz="2100" dirty="0"/>
              <a:t>рабочих </a:t>
            </a:r>
            <a:r>
              <a:rPr lang="ru-RU" sz="2100" dirty="0" smtClean="0"/>
              <a:t>мест </a:t>
            </a:r>
            <a:endParaRPr lang="ru-RU" sz="2100" dirty="0"/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100" dirty="0" err="1"/>
              <a:t>т</a:t>
            </a:r>
            <a:r>
              <a:rPr lang="ru-RU" sz="2100" dirty="0" err="1" smtClean="0"/>
              <a:t>рудоизбыточные</a:t>
            </a:r>
            <a:r>
              <a:rPr lang="ru-RU" sz="2100" dirty="0" smtClean="0"/>
              <a:t> </a:t>
            </a:r>
            <a:r>
              <a:rPr lang="ru-RU" sz="2100" dirty="0"/>
              <a:t>и </a:t>
            </a:r>
            <a:r>
              <a:rPr lang="ru-RU" sz="2100" dirty="0" err="1" smtClean="0"/>
              <a:t>трудонедостаточные</a:t>
            </a:r>
            <a:r>
              <a:rPr lang="ru-RU" sz="2100" dirty="0" smtClean="0"/>
              <a:t> </a:t>
            </a:r>
            <a:br>
              <a:rPr lang="ru-RU" sz="2100" dirty="0" smtClean="0"/>
            </a:br>
            <a:r>
              <a:rPr lang="ru-RU" sz="2100" dirty="0" smtClean="0"/>
              <a:t>сегменты </a:t>
            </a:r>
            <a:r>
              <a:rPr lang="ru-RU" sz="2100" dirty="0"/>
              <a:t>рынка труда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BFB6FE-6163-4DF3-85F9-4C08AC1E6751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5721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классификатора КПГ-2012*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79388" y="6453188"/>
            <a:ext cx="6337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100" b="1" i="1">
                <a:latin typeface="Calibri" panose="020F0502020204030204" pitchFamily="34" charset="0"/>
              </a:rPr>
              <a:t>* Классификатор разработан в рамках НИР-2012, выполненной по заказу КТЗН СПб</a:t>
            </a:r>
          </a:p>
        </p:txBody>
      </p:sp>
    </p:spTree>
    <p:extLst>
      <p:ext uri="{BB962C8B-B14F-4D97-AF65-F5344CB8AC3E}">
        <p14:creationId xmlns:p14="http://schemas.microsoft.com/office/powerpoint/2010/main" val="23004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5721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Макрогруппы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классификатора КПГ-2012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181975" cy="446405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Руководители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Специалисты не руководители с высшим образованием (ВО)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Специалисты со средним профессиональным образованием (СПО)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Технические служащие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Квалифицированные рабочие отраслевых технологических специальностей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Квалифицированные рабочие сквозных специальностей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Неквалифицированные рабочие 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8D06D2-6CB9-4DD1-8DB1-0C356C65FBC8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640"/>
            <a:ext cx="8964612" cy="143594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«Баланс» детализации 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агрегированности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предлагаемой 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профессионально-квалификационной 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структуры (ПКС)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179388" y="2420938"/>
            <a:ext cx="8820150" cy="2376487"/>
          </a:xfrm>
          <a:prstGeom prst="rect">
            <a:avLst/>
          </a:prstGeom>
          <a:noFill/>
          <a:ln w="12700">
            <a:noFill/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Достаточная детализация ПКС: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ea typeface="+mj-ea"/>
                <a:cs typeface="+mj-cs"/>
              </a:rPr>
              <a:t>целевое формирование «отрядов» рабочей силы для замещения рабочих мест </a:t>
            </a:r>
            <a:br>
              <a:rPr lang="ru-RU" dirty="0">
                <a:ea typeface="+mj-ea"/>
                <a:cs typeface="+mj-cs"/>
              </a:rPr>
            </a:br>
            <a:r>
              <a:rPr lang="ru-RU" dirty="0">
                <a:ea typeface="+mj-ea"/>
                <a:cs typeface="+mj-cs"/>
              </a:rPr>
              <a:t>в соответствии с потребностями развития приоритетных экономических кластеров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ea typeface="+mj-ea"/>
              <a:cs typeface="+mj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Достаточная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агрегированность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ПКС:</a:t>
            </a: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ea typeface="+mj-ea"/>
                <a:cs typeface="+mj-cs"/>
              </a:rPr>
              <a:t> «оперирование» достаточно «крупными», статистически значимыми </a:t>
            </a:r>
            <a:br>
              <a:rPr lang="ru-RU" dirty="0">
                <a:ea typeface="+mj-ea"/>
                <a:cs typeface="+mj-cs"/>
              </a:rPr>
            </a:br>
            <a:r>
              <a:rPr lang="ru-RU" dirty="0">
                <a:ea typeface="+mj-ea"/>
                <a:cs typeface="+mj-cs"/>
              </a:rPr>
              <a:t>профессиональными  группами, обладающими свойствами профессиональной </a:t>
            </a:r>
            <a:br>
              <a:rPr lang="ru-RU" dirty="0">
                <a:ea typeface="+mj-ea"/>
                <a:cs typeface="+mj-cs"/>
              </a:rPr>
            </a:br>
            <a:r>
              <a:rPr lang="ru-RU" dirty="0">
                <a:ea typeface="+mj-ea"/>
                <a:cs typeface="+mj-cs"/>
              </a:rPr>
              <a:t>однородности на основе принципа «образовательной эластичности»*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ea typeface="+mj-ea"/>
              <a:cs typeface="+mj-cs"/>
            </a:endParaRPr>
          </a:p>
        </p:txBody>
      </p: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0" y="5451475"/>
            <a:ext cx="8785225" cy="1406525"/>
          </a:xfrm>
          <a:prstGeom prst="rect">
            <a:avLst/>
          </a:prstGeom>
          <a:noFill/>
          <a:ln w="12700">
            <a:noFill/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*«Образовательная эластичность»:</a:t>
            </a:r>
            <a:r>
              <a:rPr lang="ru-RU" sz="1600" i="1" dirty="0">
                <a:ea typeface="+mj-ea"/>
                <a:cs typeface="+mj-cs"/>
              </a:rPr>
              <a:t> в одну профессиональную группу объединяются </a:t>
            </a:r>
            <a:br>
              <a:rPr lang="ru-RU" sz="1600" i="1" dirty="0">
                <a:ea typeface="+mj-ea"/>
                <a:cs typeface="+mj-cs"/>
              </a:rPr>
            </a:br>
            <a:r>
              <a:rPr lang="ru-RU" sz="1600" i="1" dirty="0">
                <a:ea typeface="+mj-ea"/>
                <a:cs typeface="+mj-cs"/>
              </a:rPr>
              <a:t>профессии, которые могут трансформироваться друг в друга с помощью </a:t>
            </a:r>
            <a:br>
              <a:rPr lang="ru-RU" sz="1600" i="1" dirty="0">
                <a:ea typeface="+mj-ea"/>
                <a:cs typeface="+mj-cs"/>
              </a:rPr>
            </a:br>
            <a:r>
              <a:rPr lang="ru-RU" sz="1600" i="1" dirty="0">
                <a:ea typeface="+mj-ea"/>
                <a:cs typeface="+mj-cs"/>
              </a:rPr>
              <a:t>достаточно простых процедур профессиональной подготовки, </a:t>
            </a:r>
            <a:br>
              <a:rPr lang="ru-RU" sz="1600" i="1" dirty="0">
                <a:ea typeface="+mj-ea"/>
                <a:cs typeface="+mj-cs"/>
              </a:rPr>
            </a:br>
            <a:r>
              <a:rPr lang="ru-RU" sz="1600" i="1" dirty="0">
                <a:ea typeface="+mj-ea"/>
                <a:cs typeface="+mj-cs"/>
              </a:rPr>
              <a:t>включая профессиональную адаптацию на рабочем месте и т.п.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3E680F-1015-4FF4-A30A-BF7290C78A11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5762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Соотношение спроса и предложения 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рынке труда Санкт-Петербурга 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2012 году</a:t>
            </a:r>
          </a:p>
        </p:txBody>
      </p:sp>
      <p:graphicFrame>
        <p:nvGraphicFramePr>
          <p:cNvPr id="8195" name="Объект 3"/>
          <p:cNvGraphicFramePr>
            <a:graphicFrameLocks noGrp="1"/>
          </p:cNvGraphicFramePr>
          <p:nvPr>
            <p:ph idx="1"/>
          </p:nvPr>
        </p:nvGraphicFramePr>
        <p:xfrm>
          <a:off x="128588" y="1549400"/>
          <a:ext cx="8958262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Диаграмма" r:id="rId3" imgW="8961897" imgH="4980864" progId="Excel.Chart.8">
                  <p:embed/>
                </p:oleObj>
              </mc:Choice>
              <mc:Fallback>
                <p:oleObj name="Диаграмма" r:id="rId3" imgW="8961897" imgH="498086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49400"/>
                        <a:ext cx="8958262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4B38E-BC3B-4154-87E8-943A0E377840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6530975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i="1">
                <a:latin typeface="Calibri" pitchFamily="34" charset="0"/>
              </a:rPr>
              <a:t>Данные НИР-2012, выполненной  по заказу КТЗН СПб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4"/>
          <p:cNvGraphicFramePr>
            <a:graphicFrameLocks noGrp="1"/>
          </p:cNvGraphicFramePr>
          <p:nvPr>
            <p:ph idx="1"/>
          </p:nvPr>
        </p:nvGraphicFramePr>
        <p:xfrm>
          <a:off x="611188" y="1628775"/>
          <a:ext cx="8137525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Диаграмма" r:id="rId3" imgW="9306163" imgH="4905613" progId="Excel.Chart.8">
                  <p:embed/>
                </p:oleObj>
              </mc:Choice>
              <mc:Fallback>
                <p:oleObj name="Диаграмма" r:id="rId3" imgW="9306163" imgH="4905613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8137525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Покрытие кадрового дефицита приоритетных направлений экономики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Санкт-Петербурга</a:t>
            </a:r>
            <a:b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городской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системой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 в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2012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87AE4-BACA-41D5-AAD4-AFB80444826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07950" y="6530975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i="1">
                <a:latin typeface="Calibri" pitchFamily="34" charset="0"/>
              </a:rPr>
              <a:t>Данные НИР-2012, выполненной  по заказу КТЗН СПб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Соотношение структуры выпуска учреждений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 и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потребностей рынка труда 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Санкт-Петербурга в 2012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году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2291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1038225"/>
          <a:ext cx="8824912" cy="555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Диаграмма" r:id="rId4" imgW="8696157" imgH="5476804" progId="Excel.Chart.8">
                  <p:embed/>
                </p:oleObj>
              </mc:Choice>
              <mc:Fallback>
                <p:oleObj name="Диаграмма" r:id="rId4" imgW="8696157" imgH="547680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38225"/>
                        <a:ext cx="8824912" cy="555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FAFE55-E3F8-4D75-8F26-DD7D62DCA420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179388" y="6588125"/>
            <a:ext cx="4032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100" b="1" i="1">
                <a:latin typeface="Calibri" panose="020F0502020204030204" pitchFamily="34" charset="0"/>
              </a:rPr>
              <a:t>Данные НИР-2012, выполненной  по заказу КТЗН СПб</a:t>
            </a:r>
          </a:p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1573213"/>
          <a:ext cx="871855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Диаграмма" r:id="rId3" imgW="8696087" imgH="5048131" progId="Excel.Chart.8">
                  <p:embed/>
                </p:oleObj>
              </mc:Choice>
              <mc:Fallback>
                <p:oleObj name="Диаграмма" r:id="rId3" imgW="8696087" imgH="504813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73213"/>
                        <a:ext cx="8718550" cy="506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Соотношение структуры выпуска учреждений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СПО, миграционных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квот и потребностей рынка труда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Санкт-Петербурга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2012 году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7950" y="6530975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200" b="1" i="1">
                <a:latin typeface="Calibri" panose="020F0502020204030204" pitchFamily="34" charset="0"/>
              </a:rPr>
              <a:t>Данные НИР-2012, выполненной  по заказу КТЗН СПб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81FB0C-DA15-435C-B887-FA728154EC8D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733256"/>
            <a:ext cx="9144000" cy="1052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Комитет по труду и занятости населения </a:t>
            </a:r>
            <a:b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Санкт-Петербурга                                                                          </a:t>
            </a:r>
            <a:b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2013 г.</a:t>
            </a:r>
            <a:endParaRPr lang="ru-RU" sz="22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94FD6-F64C-4434-9A7A-F23B4A43598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 flipV="1">
            <a:off x="5181581" y="1841274"/>
            <a:ext cx="730322" cy="11730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6" idx="1"/>
          </p:cNvCxnSpPr>
          <p:nvPr/>
        </p:nvCxnSpPr>
        <p:spPr>
          <a:xfrm flipV="1">
            <a:off x="5116542" y="2609141"/>
            <a:ext cx="801106" cy="9164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процесс 1"/>
          <p:cNvSpPr/>
          <p:nvPr/>
        </p:nvSpPr>
        <p:spPr>
          <a:xfrm>
            <a:off x="692575" y="476805"/>
            <a:ext cx="1170143" cy="31680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/>
              <a:t>ЭКОНОМИЧЕСКИ АКТИВНОЕ НАСЕЛЕНИЕ </a:t>
            </a:r>
          </a:p>
          <a:p>
            <a:pPr algn="ctr">
              <a:defRPr/>
            </a:pPr>
            <a:r>
              <a:rPr lang="ru-RU" b="1" dirty="0"/>
              <a:t>(ЭАН)</a:t>
            </a:r>
          </a:p>
          <a:p>
            <a:pPr algn="ctr">
              <a:defRPr/>
            </a:pPr>
            <a:r>
              <a:rPr lang="ru-RU" b="1" dirty="0"/>
              <a:t>2,818 млн. чел.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014401" y="199168"/>
            <a:ext cx="3303587" cy="1778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Занятые из числа:</a:t>
            </a:r>
          </a:p>
          <a:p>
            <a:pPr marL="285750" indent="165100" algn="ctr">
              <a:buFont typeface="Wingdings" pitchFamily="2" charset="2"/>
              <a:buChar char="§"/>
              <a:defRPr/>
            </a:pPr>
            <a:r>
              <a:rPr lang="ru-RU" dirty="0" smtClean="0"/>
              <a:t> постоянного населения</a:t>
            </a:r>
          </a:p>
          <a:p>
            <a:pPr marL="285750" indent="-107950" algn="ctr">
              <a:buFont typeface="Wingdings" pitchFamily="2" charset="2"/>
              <a:buChar char="§"/>
              <a:defRPr/>
            </a:pPr>
            <a:r>
              <a:rPr lang="ru-RU" dirty="0" smtClean="0"/>
              <a:t>внутренних и внешних   трудовых мигрантов</a:t>
            </a:r>
            <a:endParaRPr lang="ru-RU" dirty="0"/>
          </a:p>
          <a:p>
            <a:pPr algn="ctr">
              <a:defRPr/>
            </a:pPr>
            <a:r>
              <a:rPr lang="ru-RU" dirty="0" smtClean="0"/>
              <a:t>2,772  </a:t>
            </a:r>
            <a:r>
              <a:rPr lang="ru-RU" dirty="0" err="1" smtClean="0"/>
              <a:t>млн.чел</a:t>
            </a:r>
            <a:r>
              <a:rPr lang="ru-RU" dirty="0" smtClean="0"/>
              <a:t>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911903" y="1564255"/>
            <a:ext cx="1655763" cy="5540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Серая занятость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917648" y="2321009"/>
            <a:ext cx="1655763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Теневая занятость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089205" y="5456937"/>
            <a:ext cx="1836737" cy="12724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Потенциал </a:t>
            </a:r>
            <a:r>
              <a:rPr lang="ru-RU" dirty="0" smtClean="0"/>
              <a:t>занятости</a:t>
            </a:r>
          </a:p>
          <a:p>
            <a:pPr algn="ctr">
              <a:defRPr/>
            </a:pPr>
            <a:r>
              <a:rPr lang="ru-RU" dirty="0" smtClean="0"/>
              <a:t>146 </a:t>
            </a:r>
            <a:r>
              <a:rPr lang="ru-RU" dirty="0" err="1" smtClean="0"/>
              <a:t>тыс.чел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992664" y="5480893"/>
            <a:ext cx="1854200" cy="12604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Потенциал общей безработицы</a:t>
            </a:r>
          </a:p>
          <a:p>
            <a:pPr algn="ctr">
              <a:defRPr/>
            </a:pPr>
            <a:r>
              <a:rPr lang="ru-RU" dirty="0"/>
              <a:t>104 </a:t>
            </a:r>
            <a:r>
              <a:rPr lang="ru-RU" dirty="0" err="1"/>
              <a:t>тыс.чел</a:t>
            </a:r>
            <a:r>
              <a:rPr lang="ru-RU" dirty="0"/>
              <a:t>.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01583" y="4149080"/>
            <a:ext cx="1152128" cy="25922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/>
              <a:t>ЭКОНОМИЧЕСКИ НЕАКТИВНОЕ НАСЕЛЕНИЕ (ЭНАН</a:t>
            </a:r>
            <a:r>
              <a:rPr lang="ru-RU" dirty="0"/>
              <a:t>)</a:t>
            </a:r>
          </a:p>
          <a:p>
            <a:pPr algn="ctr">
              <a:defRPr/>
            </a:pPr>
            <a:r>
              <a:rPr lang="ru-RU" b="1" dirty="0"/>
              <a:t>1,114 </a:t>
            </a:r>
            <a:r>
              <a:rPr lang="ru-RU" b="1" dirty="0" err="1"/>
              <a:t>млн.чел</a:t>
            </a:r>
            <a:r>
              <a:rPr lang="ru-RU" dirty="0"/>
              <a:t>.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068478" y="4393635"/>
            <a:ext cx="3673475" cy="7921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ПОТЕНЦИАЛ ЭКОНОМИЧЕСКОЙ АКТИВНОСТИ</a:t>
            </a:r>
          </a:p>
          <a:p>
            <a:pPr algn="ctr">
              <a:defRPr/>
            </a:pPr>
            <a:r>
              <a:rPr lang="ru-RU" b="1" dirty="0"/>
              <a:t>250 </a:t>
            </a:r>
            <a:r>
              <a:rPr lang="ru-RU" b="1" dirty="0" err="1"/>
              <a:t>тыс.чел</a:t>
            </a:r>
            <a:r>
              <a:rPr lang="ru-RU" b="1" dirty="0"/>
              <a:t>.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068478" y="2691737"/>
            <a:ext cx="3314700" cy="14398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Безработные МОТ</a:t>
            </a:r>
          </a:p>
          <a:p>
            <a:pPr algn="ctr">
              <a:defRPr/>
            </a:pPr>
            <a:r>
              <a:rPr lang="ru-RU" dirty="0"/>
              <a:t>46 </a:t>
            </a:r>
            <a:r>
              <a:rPr lang="ru-RU" dirty="0" err="1"/>
              <a:t>тыс.чел</a:t>
            </a:r>
            <a:r>
              <a:rPr lang="ru-RU" dirty="0"/>
              <a:t>. 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444208" y="3516610"/>
            <a:ext cx="936104" cy="302433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ХОЗЯЙСТВУЮЩИЕ СУБЪЕКТЫ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ОКВЭД, ОКДП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42511" y="3509764"/>
            <a:ext cx="801897" cy="3024336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Система  рабочих мест,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ОКЗ, КПГ-2012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2,878 млн.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8316416" y="3524250"/>
            <a:ext cx="576064" cy="1560934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Замещенные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2,772 млн.</a:t>
            </a: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8326224" y="5229200"/>
            <a:ext cx="566255" cy="1304900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Вакантные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106 тыс.</a:t>
            </a:r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5724525" y="6611938"/>
            <a:ext cx="3221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000" b="1" i="1"/>
              <a:t>Данные на сентябрь 2013 года</a:t>
            </a:r>
          </a:p>
        </p:txBody>
      </p:sp>
      <p:cxnSp>
        <p:nvCxnSpPr>
          <p:cNvPr id="8" name="Прямая со стрелкой 7"/>
          <p:cNvCxnSpPr>
            <a:endCxn id="9" idx="0"/>
          </p:cNvCxnSpPr>
          <p:nvPr/>
        </p:nvCxnSpPr>
        <p:spPr>
          <a:xfrm>
            <a:off x="3007574" y="4995241"/>
            <a:ext cx="0" cy="4616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0"/>
          </p:cNvCxnSpPr>
          <p:nvPr/>
        </p:nvCxnSpPr>
        <p:spPr>
          <a:xfrm>
            <a:off x="4919764" y="4859147"/>
            <a:ext cx="0" cy="62174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 rot="5400000">
            <a:off x="3341897" y="886759"/>
            <a:ext cx="767861" cy="2911506"/>
          </a:xfrm>
          <a:prstGeom prst="flowChartProcess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ЗОНА РИСКА РЫНКА ТРУДА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141 тыс. чел.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6402838" y="1877432"/>
            <a:ext cx="468052" cy="3523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/>
              <a:t>РАБОЧАЯ СИЛА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928645" y="1877430"/>
            <a:ext cx="504056" cy="3507269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РАБОЧИЕ МЕСТА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916771" y="1877431"/>
            <a:ext cx="414032" cy="17536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/>
              <a:t>Занятые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498725" y="2246313"/>
            <a:ext cx="2305050" cy="4524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Безработные</a:t>
            </a: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7504709" y="1895710"/>
            <a:ext cx="441858" cy="1702747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Замещенные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7514518" y="3839927"/>
            <a:ext cx="441858" cy="1476164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Вакантные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556731" y="3822911"/>
            <a:ext cx="720080" cy="15109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Остаточная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Кадровая потребность</a:t>
            </a: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6842919" y="4387057"/>
            <a:ext cx="14287" cy="1866900"/>
          </a:xfrm>
          <a:prstGeom prst="bentConnector3">
            <a:avLst>
              <a:gd name="adj1" fmla="val 2543607"/>
            </a:avLst>
          </a:prstGeom>
          <a:ln w="38100">
            <a:headEnd type="none" w="lg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2498725" y="1546225"/>
            <a:ext cx="2319338" cy="596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Первично входящие на РТ</a:t>
            </a: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2498725" y="2778125"/>
            <a:ext cx="2319338" cy="885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/>
              <a:t>Потенциал экономической активности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2498725" y="5307013"/>
            <a:ext cx="2376488" cy="5762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/>
              <a:t>Внутренняя трудовая миграция</a:t>
            </a: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2498725" y="5910263"/>
            <a:ext cx="2376488" cy="5762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/>
              <a:t>Внешняя трудовая миграция</a:t>
            </a: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2487613" y="3840163"/>
            <a:ext cx="2305050" cy="8842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/>
              <a:t>Выпускники системы профессионального образования</a:t>
            </a:r>
          </a:p>
        </p:txBody>
      </p:sp>
      <p:cxnSp>
        <p:nvCxnSpPr>
          <p:cNvPr id="57" name="Прямая со стрелкой 56"/>
          <p:cNvCxnSpPr>
            <a:stCxn id="27" idx="0"/>
          </p:cNvCxnSpPr>
          <p:nvPr/>
        </p:nvCxnSpPr>
        <p:spPr>
          <a:xfrm flipH="1" flipV="1">
            <a:off x="5651500" y="812800"/>
            <a:ext cx="473075" cy="10652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7" idx="0"/>
          </p:cNvCxnSpPr>
          <p:nvPr/>
        </p:nvCxnSpPr>
        <p:spPr>
          <a:xfrm flipV="1">
            <a:off x="6124575" y="858838"/>
            <a:ext cx="152400" cy="1019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81738" y="812800"/>
            <a:ext cx="14589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</a:rPr>
              <a:t>Естественное выбытие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54538" y="860425"/>
            <a:ext cx="15113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</a:rPr>
              <a:t>Эмиграция</a:t>
            </a:r>
          </a:p>
        </p:txBody>
      </p:sp>
      <p:cxnSp>
        <p:nvCxnSpPr>
          <p:cNvPr id="63" name="Соединительная линия уступом 62"/>
          <p:cNvCxnSpPr>
            <a:stCxn id="47" idx="3"/>
          </p:cNvCxnSpPr>
          <p:nvPr/>
        </p:nvCxnSpPr>
        <p:spPr>
          <a:xfrm>
            <a:off x="4818063" y="1844675"/>
            <a:ext cx="361950" cy="62706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28" idx="3"/>
            <a:endCxn id="31" idx="1"/>
          </p:cNvCxnSpPr>
          <p:nvPr/>
        </p:nvCxnSpPr>
        <p:spPr>
          <a:xfrm>
            <a:off x="4803775" y="2471738"/>
            <a:ext cx="752475" cy="210661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50" idx="3"/>
          </p:cNvCxnSpPr>
          <p:nvPr/>
        </p:nvCxnSpPr>
        <p:spPr>
          <a:xfrm flipV="1">
            <a:off x="4875213" y="5351463"/>
            <a:ext cx="936625" cy="242887"/>
          </a:xfrm>
          <a:prstGeom prst="bentConnector3">
            <a:avLst>
              <a:gd name="adj1" fmla="val 113271"/>
            </a:avLst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endCxn id="31" idx="2"/>
          </p:cNvCxnSpPr>
          <p:nvPr/>
        </p:nvCxnSpPr>
        <p:spPr>
          <a:xfrm flipV="1">
            <a:off x="4818063" y="5334000"/>
            <a:ext cx="1098550" cy="873125"/>
          </a:xfrm>
          <a:prstGeom prst="bentConnector2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>
            <a:stCxn id="48" idx="3"/>
          </p:cNvCxnSpPr>
          <p:nvPr/>
        </p:nvCxnSpPr>
        <p:spPr>
          <a:xfrm flipV="1">
            <a:off x="4818063" y="3221038"/>
            <a:ext cx="361950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>
            <a:stCxn id="52" idx="3"/>
          </p:cNvCxnSpPr>
          <p:nvPr/>
        </p:nvCxnSpPr>
        <p:spPr>
          <a:xfrm flipV="1">
            <a:off x="4792663" y="4283075"/>
            <a:ext cx="387350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Блок-схема: процесс 127"/>
          <p:cNvSpPr/>
          <p:nvPr/>
        </p:nvSpPr>
        <p:spPr>
          <a:xfrm>
            <a:off x="8388426" y="1910036"/>
            <a:ext cx="360040" cy="3507269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Трудосберегающие технологии</a:t>
            </a:r>
          </a:p>
        </p:txBody>
      </p:sp>
      <p:cxnSp>
        <p:nvCxnSpPr>
          <p:cNvPr id="130" name="Соединительная линия уступом 129"/>
          <p:cNvCxnSpPr>
            <a:stCxn id="26" idx="2"/>
            <a:endCxn id="128" idx="2"/>
          </p:cNvCxnSpPr>
          <p:nvPr/>
        </p:nvCxnSpPr>
        <p:spPr>
          <a:xfrm rot="16200000" flipH="1">
            <a:off x="7858126" y="4706937"/>
            <a:ext cx="31750" cy="1387475"/>
          </a:xfrm>
          <a:prstGeom prst="bentConnector3">
            <a:avLst>
              <a:gd name="adj1" fmla="val 1852751"/>
            </a:avLst>
          </a:prstGeom>
          <a:ln w="38100">
            <a:solidFill>
              <a:schemeClr val="tx1"/>
            </a:solidFill>
            <a:headEnd type="stealth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>
            <a:stCxn id="26" idx="0"/>
            <a:endCxn id="128" idx="0"/>
          </p:cNvCxnSpPr>
          <p:nvPr/>
        </p:nvCxnSpPr>
        <p:spPr>
          <a:xfrm rot="16200000" flipH="1">
            <a:off x="7858126" y="1200150"/>
            <a:ext cx="31750" cy="1387475"/>
          </a:xfrm>
          <a:prstGeom prst="bentConnector3">
            <a:avLst>
              <a:gd name="adj1" fmla="val -701098"/>
            </a:avLst>
          </a:prstGeom>
          <a:ln w="38100">
            <a:solidFill>
              <a:schemeClr val="tx1"/>
            </a:solidFill>
            <a:headEnd type="stealth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Блок-схема: процесс 149"/>
          <p:cNvSpPr/>
          <p:nvPr/>
        </p:nvSpPr>
        <p:spPr>
          <a:xfrm rot="5400000">
            <a:off x="982622" y="1717111"/>
            <a:ext cx="612068" cy="2074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/>
              <a:t>Зарплатная политика</a:t>
            </a:r>
          </a:p>
        </p:txBody>
      </p:sp>
      <p:sp>
        <p:nvSpPr>
          <p:cNvPr id="151" name="Блок-схема: процесс 150"/>
          <p:cNvSpPr/>
          <p:nvPr/>
        </p:nvSpPr>
        <p:spPr>
          <a:xfrm>
            <a:off x="250825" y="4005263"/>
            <a:ext cx="1944688" cy="6524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Технологический </a:t>
            </a:r>
            <a:r>
              <a:rPr lang="ru-RU" b="1" dirty="0" err="1"/>
              <a:t>форсайт</a:t>
            </a:r>
            <a:endParaRPr lang="ru-RU" b="1" dirty="0"/>
          </a:p>
        </p:txBody>
      </p:sp>
      <p:sp>
        <p:nvSpPr>
          <p:cNvPr id="152" name="Блок-схема: процесс 151"/>
          <p:cNvSpPr/>
          <p:nvPr/>
        </p:nvSpPr>
        <p:spPr>
          <a:xfrm>
            <a:off x="261938" y="5545138"/>
            <a:ext cx="1944687" cy="6524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Миграционная политика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07950" y="188913"/>
            <a:ext cx="88915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Баланс трудовых ресурсов– Баланс рабочих мест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35"/>
          <p:cNvCxnSpPr/>
          <p:nvPr/>
        </p:nvCxnSpPr>
        <p:spPr>
          <a:xfrm>
            <a:off x="1691680" y="3717032"/>
            <a:ext cx="1224136" cy="9361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956376" y="2132856"/>
            <a:ext cx="0" cy="4320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259632" y="2204864"/>
            <a:ext cx="0" cy="36004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491880" y="2204864"/>
            <a:ext cx="0" cy="36004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24128" y="2204864"/>
            <a:ext cx="0" cy="36004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трелка вниз 41"/>
          <p:cNvSpPr/>
          <p:nvPr/>
        </p:nvSpPr>
        <p:spPr>
          <a:xfrm rot="4047120">
            <a:off x="6070031" y="3199448"/>
            <a:ext cx="1331544" cy="393264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00192" y="6093296"/>
            <a:ext cx="2133600" cy="365125"/>
          </a:xfrm>
        </p:spPr>
        <p:txBody>
          <a:bodyPr/>
          <a:lstStyle/>
          <a:p>
            <a:pPr>
              <a:defRPr/>
            </a:pPr>
            <a:fld id="{26706EC0-2FAD-4ABD-B6BA-75ECB0B17DC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26320" y="188640"/>
            <a:ext cx="89281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</a:t>
            </a:r>
            <a:r>
              <a:rPr lang="ru-RU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9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зоны </a:t>
            </a:r>
            <a:r>
              <a:rPr lang="ru-RU" sz="29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риска рынка </a:t>
            </a:r>
            <a:r>
              <a:rPr lang="ru-RU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труда</a:t>
            </a:r>
            <a:endParaRPr lang="ru-RU" sz="2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777686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Критическая зона рынка труда (КЗРТ) или зона риска рынка труда </a:t>
            </a:r>
            <a:b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1‑го уровня, состоящая из граждан со среднедушевым доходом </a:t>
            </a:r>
            <a:b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в семье (СДДС) ниже прожиточного минимума (ПМ)* ,  складывается </a:t>
            </a:r>
            <a:b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из четырех </a:t>
            </a:r>
            <a:r>
              <a:rPr lang="ru-RU" sz="1600" b="1" dirty="0" err="1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субзон</a:t>
            </a:r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64" y="2564904"/>
            <a:ext cx="2088232" cy="10801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Имеющие официальный статус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безработного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(с/з 1)</a:t>
            </a:r>
          </a:p>
          <a:p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34161" y="2564738"/>
            <a:ext cx="2088232" cy="1872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62500" lnSpcReduction="20000"/>
          </a:bodyPr>
          <a:lstStyle/>
          <a:p>
            <a:pPr algn="ctr"/>
            <a:r>
              <a:rPr lang="ru-RU" sz="2600" dirty="0" smtClean="0">
                <a:latin typeface="Arial" pitchFamily="34" charset="0"/>
                <a:cs typeface="Arial" pitchFamily="34" charset="0"/>
              </a:rPr>
              <a:t>Безработные по критериям МОТ, не имеющие официального статуса, готовые приступить 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к работе 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и ищущие ее </a:t>
            </a:r>
          </a:p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(с/з 2)</a:t>
            </a:r>
          </a:p>
          <a:p>
            <a:pPr algn="ctr"/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2138" y="2564738"/>
            <a:ext cx="2088232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Работающие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режиме неполной занятости,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не имеющие дополнительного дохода</a:t>
            </a:r>
          </a:p>
          <a:p>
            <a:pPr algn="ctr"/>
            <a:r>
              <a:rPr lang="ru-RU" b="1" dirty="0" smtClean="0"/>
              <a:t>(с/з 3)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2564903"/>
            <a:ext cx="2088232" cy="1368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62500" lnSpcReduction="20000"/>
          </a:bodyPr>
          <a:lstStyle/>
          <a:p>
            <a:pPr algn="ctr"/>
            <a:r>
              <a:rPr lang="ru-RU" sz="2600" dirty="0" smtClean="0">
                <a:latin typeface="Arial" pitchFamily="34" charset="0"/>
                <a:cs typeface="Arial" pitchFamily="34" charset="0"/>
              </a:rPr>
              <a:t>Занятые полный рабочий день, 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не имеющие дополнительного дохода</a:t>
            </a:r>
          </a:p>
          <a:p>
            <a:pPr algn="ctr"/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(с/з 4)</a:t>
            </a:r>
          </a:p>
          <a:p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4653136"/>
            <a:ext cx="2339752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endParaRPr lang="ru-RU" sz="1600" dirty="0" smtClean="0">
              <a:latin typeface="TornadoLightC" pitchFamily="50" charset="0"/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latin typeface="TornadoLightC" pitchFamily="50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TornadoLightC" pitchFamily="50" charset="0"/>
              </a:rPr>
              <a:t>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Адаптировавшиеся»,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получающие нелегальные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доходы в форме «серой» зарплаты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7784" y="4653136"/>
            <a:ext cx="2267744" cy="194421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marL="342900" indent="-342900" algn="ctr">
              <a:lnSpc>
                <a:spcPct val="800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«Отчаявшиеся»,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полная занятость является формой скрытой безработицы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>
            <a:stCxn id="18" idx="2"/>
          </p:cNvCxnSpPr>
          <p:nvPr/>
        </p:nvCxnSpPr>
        <p:spPr>
          <a:xfrm flipH="1">
            <a:off x="467544" y="3933056"/>
            <a:ext cx="828092" cy="7200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0307690">
            <a:off x="5405840" y="4844327"/>
            <a:ext cx="3083139" cy="42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 algn="ctr">
              <a:lnSpc>
                <a:spcPct val="8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Часть потенциала экономической активности</a:t>
            </a:r>
          </a:p>
          <a:p>
            <a:pPr algn="ctr">
              <a:lnSpc>
                <a:spcPct val="800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2160" y="6165304"/>
            <a:ext cx="216024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>
              <a:lnSpc>
                <a:spcPct val="80000"/>
              </a:lnSpc>
            </a:pP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dirty="0" smtClean="0">
                <a:solidFill>
                  <a:schemeClr val="dk1"/>
                </a:solidFill>
                <a:latin typeface="TornadoLightC" pitchFamily="50" charset="0"/>
                <a:cs typeface="+mn-cs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ПМ в 2012 году ─ </a:t>
            </a:r>
            <a:br>
              <a:rPr lang="ru-RU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7 275 руб. 60 коп.</a:t>
            </a:r>
          </a:p>
        </p:txBody>
      </p:sp>
    </p:spTree>
    <p:extLst>
      <p:ext uri="{BB962C8B-B14F-4D97-AF65-F5344CB8AC3E}">
        <p14:creationId xmlns:p14="http://schemas.microsoft.com/office/powerpoint/2010/main" val="2717515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Динамика структуры КЗРТ для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Санкт-Петербурга в 1998-2003 гг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и 2013 г.</a:t>
            </a:r>
            <a:b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125" y="6391275"/>
            <a:ext cx="2133600" cy="365125"/>
          </a:xfrm>
        </p:spPr>
        <p:txBody>
          <a:bodyPr/>
          <a:lstStyle/>
          <a:p>
            <a:pPr>
              <a:defRPr/>
            </a:pPr>
            <a:fld id="{DC7AED2D-35BA-4C20-ABCF-6A705DF6312D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148" name="Picture 10" descr="C:\Documents and Settings\Maria\Рабочий стол\КЗР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1375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913" y="39322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с/з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4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5233257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с/з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2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932238"/>
            <a:ext cx="864096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с/з 3</a:t>
            </a:r>
            <a:endParaRPr lang="ru-R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5496447"/>
            <a:ext cx="864096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с/з 1</a:t>
            </a:r>
            <a:endParaRPr lang="ru-RU" dirty="0">
              <a:latin typeface="+mn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31913" y="4159727"/>
            <a:ext cx="1583904" cy="607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0" idx="1"/>
          </p:cNvCxnSpPr>
          <p:nvPr/>
        </p:nvCxnSpPr>
        <p:spPr>
          <a:xfrm flipH="1">
            <a:off x="3563864" y="5681391"/>
            <a:ext cx="504080" cy="201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Оценки уровня экономической активности постоянного населения Санкт-Петербурга без учета компоненты трудовой </a:t>
            </a:r>
            <a:r>
              <a:rPr lang="ru-RU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миграции </a:t>
            </a:r>
            <a:br>
              <a:rPr lang="ru-RU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сентябре 2013 года</a:t>
            </a:r>
            <a:endParaRPr lang="ru-RU" sz="2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774113" cy="496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Диаграмма" r:id="rId3" imgW="8706088" imgH="5076634" progId="Excel.Chart.8">
                  <p:embed/>
                </p:oleObj>
              </mc:Choice>
              <mc:Fallback>
                <p:oleObj name="Диаграмма" r:id="rId3" imgW="8706088" imgH="507663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3238"/>
                        <a:ext cx="8774113" cy="496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Прогнозирование баланса трудовых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ресурсов (БТР)*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основной инструмент государственного регулирования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рынка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труда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31763" y="6319838"/>
            <a:ext cx="6480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500" i="1">
                <a:latin typeface="Calibri" panose="020F0502020204030204" pitchFamily="34" charset="0"/>
              </a:rPr>
              <a:t>* - в развитие  методики Минтруда, утвержденной приказом Минздравсоцразвития РФ от 29.02.2012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588EA1-16F6-475C-8704-69E9E7FDCC8A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828675" algn="l"/>
              </a:tabLst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Целевая установка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НИР - 2012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547664" y="1844824"/>
            <a:ext cx="669674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технологии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прогнозирования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баланса трудовых ресурсов, включая воссоздание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системы мониторинга рынка труда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илотный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количественный и структурный прогноз баланса трудовых ресурсов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азработка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количественных и структурных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методов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оценки потоков регистрируемой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миграции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выявления степени их соответствия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потребности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экономики  Санкт-Петербурга  в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кадрах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Разработка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прогнозной  оценки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возможности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покрытия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дефицита кадров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167A6-4AB0-4268-B1AD-57ABCA00C07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5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Традиционный баланс трудовых ресурсов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56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Баланс трудовых ресурсов оценивает соотношение численности и основных демографических и отраслевых характеристик (по ОКВЭД):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x-none" sz="1800" smtClean="0"/>
              <a:t>групп населения, входящего (естественное и механическое движение)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x-none" sz="1800" smtClean="0"/>
              <a:t>в категорию населения трудоспособного возраста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части населения, покидающего эту категорию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Учитывается: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краткосрочная трансформация системы наличных рабочих мест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Ориентация на: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отраслевую структуру производства в дифференциации по видам экономической деятельности (ВЭД) в рамках ОКВЭД, </a:t>
            </a:r>
            <a:br>
              <a:rPr lang="ru-RU" sz="1800" dirty="0" smtClean="0"/>
            </a:br>
            <a:r>
              <a:rPr lang="ru-RU" sz="1800" dirty="0" smtClean="0"/>
              <a:t>гармонизированного  с ОКОНХ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800" dirty="0" smtClean="0"/>
              <a:t>структуру производимой продукции – в соответствии с ОКДП</a:t>
            </a:r>
            <a:endParaRPr lang="ru-RU" sz="18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11188" y="6092825"/>
            <a:ext cx="7391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 i="1">
                <a:latin typeface="Calibri" panose="020F0502020204030204" pitchFamily="34" charset="0"/>
              </a:rPr>
              <a:t>ОКВЭД – общероссийский классификатор видов экономической деятельности   </a:t>
            </a:r>
          </a:p>
          <a:p>
            <a:pPr eaLnBrk="1" hangingPunct="1"/>
            <a:r>
              <a:rPr lang="ru-RU" sz="1300" i="1">
                <a:latin typeface="Calibri" panose="020F0502020204030204" pitchFamily="34" charset="0"/>
              </a:rPr>
              <a:t>ОКОНХ – общероссийский классификатор отраслей народного хозяйства</a:t>
            </a:r>
            <a:endParaRPr lang="en-US" sz="1300" i="1">
              <a:latin typeface="Calibri" panose="020F0502020204030204" pitchFamily="34" charset="0"/>
            </a:endParaRPr>
          </a:p>
          <a:p>
            <a:pPr eaLnBrk="1" hangingPunct="1"/>
            <a:r>
              <a:rPr lang="ru-RU" sz="1300" i="1">
                <a:latin typeface="Calibri" panose="020F0502020204030204" pitchFamily="34" charset="0"/>
              </a:rPr>
              <a:t>ОКДП</a:t>
            </a:r>
            <a:r>
              <a:rPr lang="en-US" sz="1300" i="1">
                <a:latin typeface="Calibri" panose="020F0502020204030204" pitchFamily="34" charset="0"/>
              </a:rPr>
              <a:t>   </a:t>
            </a:r>
            <a:r>
              <a:rPr lang="ru-RU" sz="1300" i="1">
                <a:latin typeface="Calibri" panose="020F0502020204030204" pitchFamily="34" charset="0"/>
              </a:rPr>
              <a:t>– общероссийский классификатор видов экономической деятельности, продукции и услуг</a:t>
            </a:r>
          </a:p>
          <a:p>
            <a:pPr eaLnBrk="1" hangingPunct="1"/>
            <a:endParaRPr lang="ru-RU" sz="1300" i="1">
              <a:latin typeface="Calibri" panose="020F0502020204030204" pitchFamily="34" charset="0"/>
            </a:endParaRPr>
          </a:p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7FFBBE-F726-42E9-902B-CCD547B88F97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593</Words>
  <Application>Microsoft Office PowerPoint</Application>
  <PresentationFormat>Экран (4:3)</PresentationFormat>
  <Paragraphs>184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TornadoLightC</vt:lpstr>
      <vt:lpstr>Wingdings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структуры КЗРТ для Санкт-Петербурга в 1998-2003 гг. и 2013 г. % ЭАН</vt:lpstr>
      <vt:lpstr>Оценки уровня экономической активности постоянного населения Санкт-Петербурга без учета компоненты трудовой миграции  в сентябре 2013 года</vt:lpstr>
      <vt:lpstr>Прогнозирование баланса трудовых ресурсов (БТР)* – основной инструмент государственного регулирования рынка труда </vt:lpstr>
      <vt:lpstr>Целевая установка НИР - 2012</vt:lpstr>
      <vt:lpstr>Традиционный баланс трудовых ресурсов</vt:lpstr>
      <vt:lpstr>Предлагаемая трактовка баланса трудовых ресурсов</vt:lpstr>
      <vt:lpstr>Структура классификатора КПГ-2012*</vt:lpstr>
      <vt:lpstr>Макрогруппы классификатора КПГ-2012</vt:lpstr>
      <vt:lpstr>   «Баланс» детализации  и агрегированности предлагаемой  профессионально-квалификационной  структуры (ПКС)</vt:lpstr>
      <vt:lpstr>Соотношение спроса и предложения  на рынке труда Санкт-Петербурга  в 2012 году</vt:lpstr>
      <vt:lpstr>Покрытие кадрового дефицита приоритетных направлений экономики Санкт-Петербурга городской системой СПО в 2012 году</vt:lpstr>
      <vt:lpstr>Соотношение структуры выпуска учреждений СПО и потребностей рынка труда  Санкт-Петербурга в 2012 году</vt:lpstr>
      <vt:lpstr>Соотношение структуры выпуска учреждений СПО, миграционных квот и потребностей рынка труда  Санкт-Петербурга в 2012 году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Алексеева М.И.</dc:creator>
  <cp:lastModifiedBy>All</cp:lastModifiedBy>
  <cp:revision>359</cp:revision>
  <cp:lastPrinted>2013-11-21T16:00:20Z</cp:lastPrinted>
  <dcterms:created xsi:type="dcterms:W3CDTF">2013-03-20T12:04:36Z</dcterms:created>
  <dcterms:modified xsi:type="dcterms:W3CDTF">2013-11-21T20:04:40Z</dcterms:modified>
</cp:coreProperties>
</file>