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handoutMasterIdLst>
    <p:handoutMasterId r:id="rId15"/>
  </p:handoutMasterIdLst>
  <p:sldIdLst>
    <p:sldId id="536" r:id="rId2"/>
    <p:sldId id="583" r:id="rId3"/>
    <p:sldId id="590" r:id="rId4"/>
    <p:sldId id="591" r:id="rId5"/>
    <p:sldId id="597" r:id="rId6"/>
    <p:sldId id="575" r:id="rId7"/>
    <p:sldId id="589" r:id="rId8"/>
    <p:sldId id="576" r:id="rId9"/>
    <p:sldId id="582" r:id="rId10"/>
    <p:sldId id="559" r:id="rId11"/>
    <p:sldId id="595" r:id="rId12"/>
    <p:sldId id="596" r:id="rId13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78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Филоненко Иван Иванович" initials="ФИИ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4D4"/>
    <a:srgbClr val="CC9900"/>
    <a:srgbClr val="A08520"/>
    <a:srgbClr val="FFFFFF"/>
    <a:srgbClr val="99FF99"/>
    <a:srgbClr val="9AB5E4"/>
    <a:srgbClr val="A36901"/>
    <a:srgbClr val="CC00FF"/>
    <a:srgbClr val="000000"/>
    <a:srgbClr val="99B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82" autoAdjust="0"/>
    <p:restoredTop sz="96754" autoAdjust="0"/>
  </p:normalViewPr>
  <p:slideViewPr>
    <p:cSldViewPr>
      <p:cViewPr varScale="1">
        <p:scale>
          <a:sx n="88" d="100"/>
          <a:sy n="88" d="100"/>
        </p:scale>
        <p:origin x="-1482" y="-108"/>
      </p:cViewPr>
      <p:guideLst>
        <p:guide orient="horz" pos="4178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3870" y="90"/>
      </p:cViewPr>
      <p:guideLst>
        <p:guide orient="horz" pos="3126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B49378-0624-4C1E-9A31-431DEBBC0D6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626051C-D76E-4154-ABE4-867D3E28626A}">
      <dgm:prSet phldrT="[Текст]" custT="1"/>
      <dgm:spPr/>
      <dgm:t>
        <a:bodyPr/>
        <a:lstStyle/>
        <a:p>
          <a:r>
            <a:rPr lang="ru-RU" sz="1200" dirty="0" smtClean="0">
              <a:latin typeface="Times" panose="02020603050405020304" pitchFamily="18" charset="0"/>
              <a:cs typeface="Times" panose="02020603050405020304" pitchFamily="18" charset="0"/>
            </a:rPr>
            <a:t>Консультативный комитет по промышленности, Коллегия Комиссии</a:t>
          </a:r>
          <a:endParaRPr lang="ru-RU" sz="1200" dirty="0">
            <a:latin typeface="Times" panose="02020603050405020304" pitchFamily="18" charset="0"/>
            <a:cs typeface="Times" panose="02020603050405020304" pitchFamily="18" charset="0"/>
          </a:endParaRPr>
        </a:p>
      </dgm:t>
    </dgm:pt>
    <dgm:pt modelId="{676E3BB2-23F2-4A9D-9B4B-461F510E8727}" type="parTrans" cxnId="{C85F2B98-C59D-4497-B965-770E1769DFB1}">
      <dgm:prSet/>
      <dgm:spPr/>
      <dgm:t>
        <a:bodyPr/>
        <a:lstStyle/>
        <a:p>
          <a:endParaRPr lang="ru-RU"/>
        </a:p>
      </dgm:t>
    </dgm:pt>
    <dgm:pt modelId="{580024FA-7C18-4F6A-906E-548BCF62C0B9}" type="sibTrans" cxnId="{C85F2B98-C59D-4497-B965-770E1769DFB1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BF0603C9-D3B3-4744-82EC-487FCFC32998}">
      <dgm:prSet custT="1"/>
      <dgm:spPr/>
      <dgm:t>
        <a:bodyPr/>
        <a:lstStyle/>
        <a:p>
          <a:r>
            <a:rPr lang="ru-RU" sz="1200" dirty="0" smtClean="0">
              <a:latin typeface="Times" panose="02020603050405020304" pitchFamily="18" charset="0"/>
              <a:cs typeface="Times" panose="02020603050405020304" pitchFamily="18" charset="0"/>
            </a:rPr>
            <a:t>Экспертная группа (экспертиза документов)</a:t>
          </a:r>
          <a:endParaRPr lang="ru-RU" sz="1200" dirty="0">
            <a:latin typeface="Times" panose="02020603050405020304" pitchFamily="18" charset="0"/>
            <a:cs typeface="Times" panose="02020603050405020304" pitchFamily="18" charset="0"/>
          </a:endParaRPr>
        </a:p>
      </dgm:t>
    </dgm:pt>
    <dgm:pt modelId="{6B63327E-A34A-4681-852C-F3BE4056A90A}" type="parTrans" cxnId="{022785F8-69A2-4360-BCEB-2587173341CF}">
      <dgm:prSet/>
      <dgm:spPr/>
      <dgm:t>
        <a:bodyPr/>
        <a:lstStyle/>
        <a:p>
          <a:endParaRPr lang="ru-RU"/>
        </a:p>
      </dgm:t>
    </dgm:pt>
    <dgm:pt modelId="{09AA5F9B-2C0F-4D08-8827-E05636E8EFC6}" type="sibTrans" cxnId="{022785F8-69A2-4360-BCEB-2587173341CF}">
      <dgm:prSet/>
      <dgm:spPr/>
      <dgm:t>
        <a:bodyPr/>
        <a:lstStyle/>
        <a:p>
          <a:endParaRPr lang="ru-RU"/>
        </a:p>
      </dgm:t>
    </dgm:pt>
    <dgm:pt modelId="{49881A02-9A9E-4166-9839-42B3F282711F}">
      <dgm:prSet phldrT="[Текст]" custT="1"/>
      <dgm:spPr/>
      <dgm:t>
        <a:bodyPr/>
        <a:lstStyle/>
        <a:p>
          <a:r>
            <a:rPr lang="ru-RU" sz="1200" dirty="0" smtClean="0">
              <a:latin typeface="Times" panose="02020603050405020304" pitchFamily="18" charset="0"/>
              <a:cs typeface="Times" panose="02020603050405020304" pitchFamily="18" charset="0"/>
            </a:rPr>
            <a:t>Совет Комиссии</a:t>
          </a:r>
        </a:p>
        <a:p>
          <a:r>
            <a:rPr lang="ru-RU" sz="1200" dirty="0" smtClean="0">
              <a:latin typeface="Times" panose="02020603050405020304" pitchFamily="18" charset="0"/>
              <a:cs typeface="Times" panose="02020603050405020304" pitchFamily="18" charset="0"/>
            </a:rPr>
            <a:t>( решение о предоставлении субсидии)</a:t>
          </a:r>
          <a:endParaRPr lang="ru-RU" sz="1200" dirty="0">
            <a:latin typeface="Times" panose="02020603050405020304" pitchFamily="18" charset="0"/>
            <a:cs typeface="Times" panose="02020603050405020304" pitchFamily="18" charset="0"/>
          </a:endParaRPr>
        </a:p>
      </dgm:t>
    </dgm:pt>
    <dgm:pt modelId="{697357EC-6C65-4F39-B070-A3009DC6AC68}" type="sibTrans" cxnId="{F2C20B6E-5A27-48AC-9BFC-58CFC17F0C25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8C8FAD8D-4683-4890-A7FC-D938A223E8FC}" type="parTrans" cxnId="{F2C20B6E-5A27-48AC-9BFC-58CFC17F0C25}">
      <dgm:prSet/>
      <dgm:spPr/>
      <dgm:t>
        <a:bodyPr/>
        <a:lstStyle/>
        <a:p>
          <a:endParaRPr lang="ru-RU"/>
        </a:p>
      </dgm:t>
    </dgm:pt>
    <dgm:pt modelId="{6176CA1E-DEAC-4C18-98D2-AB1AA491D99F}" type="pres">
      <dgm:prSet presAssocID="{4AB49378-0624-4C1E-9A31-431DEBBC0D6C}" presName="Name0" presStyleCnt="0">
        <dgm:presLayoutVars>
          <dgm:dir/>
          <dgm:resizeHandles val="exact"/>
        </dgm:presLayoutVars>
      </dgm:prSet>
      <dgm:spPr/>
    </dgm:pt>
    <dgm:pt modelId="{6DB93B0C-21DC-4576-9862-3D4F55C0F52D}" type="pres">
      <dgm:prSet presAssocID="{49881A02-9A9E-4166-9839-42B3F282711F}" presName="node" presStyleLbl="node1" presStyleIdx="0" presStyleCnt="3" custLinFactNeighborX="31648" custLinFactNeighborY="-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DA6856-5130-407B-A4AF-9F604DF2E44D}" type="pres">
      <dgm:prSet presAssocID="{697357EC-6C65-4F39-B070-A3009DC6AC68}" presName="sibTrans" presStyleLbl="sibTrans2D1" presStyleIdx="0" presStyleCnt="2" custScaleX="110446"/>
      <dgm:spPr>
        <a:prstGeom prst="leftArrow">
          <a:avLst/>
        </a:prstGeom>
      </dgm:spPr>
      <dgm:t>
        <a:bodyPr/>
        <a:lstStyle/>
        <a:p>
          <a:endParaRPr lang="ru-RU"/>
        </a:p>
      </dgm:t>
    </dgm:pt>
    <dgm:pt modelId="{989890B0-9674-429C-A3E5-62D61F6BCB44}" type="pres">
      <dgm:prSet presAssocID="{697357EC-6C65-4F39-B070-A3009DC6AC68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DCCAFF5E-F3FC-49D5-A058-42E805D56387}" type="pres">
      <dgm:prSet presAssocID="{7626051C-D76E-4154-ABE4-867D3E28626A}" presName="node" presStyleLbl="node1" presStyleIdx="1" presStyleCnt="3" custLinFactNeighborX="-19562" custLinFactNeighborY="1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B56F65-D4C1-445B-BA68-9606861E13DC}" type="pres">
      <dgm:prSet presAssocID="{580024FA-7C18-4F6A-906E-548BCF62C0B9}" presName="sibTrans" presStyleLbl="sibTrans2D1" presStyleIdx="1" presStyleCnt="2" custScaleX="97208" custLinFactNeighborX="-12016" custLinFactNeighborY="-2738"/>
      <dgm:spPr>
        <a:prstGeom prst="leftArrow">
          <a:avLst/>
        </a:prstGeom>
      </dgm:spPr>
      <dgm:t>
        <a:bodyPr/>
        <a:lstStyle/>
        <a:p>
          <a:endParaRPr lang="ru-RU"/>
        </a:p>
      </dgm:t>
    </dgm:pt>
    <dgm:pt modelId="{CFAE6B16-406D-43FC-8349-FCFDDEC79CFF}" type="pres">
      <dgm:prSet presAssocID="{580024FA-7C18-4F6A-906E-548BCF62C0B9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7522A1E1-DD8F-4B10-AE1F-653555FC1295}" type="pres">
      <dgm:prSet presAssocID="{BF0603C9-D3B3-4744-82EC-487FCFC32998}" presName="node" presStyleLbl="node1" presStyleIdx="2" presStyleCnt="3" custLinFactNeighborX="-236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C20B6E-5A27-48AC-9BFC-58CFC17F0C25}" srcId="{4AB49378-0624-4C1E-9A31-431DEBBC0D6C}" destId="{49881A02-9A9E-4166-9839-42B3F282711F}" srcOrd="0" destOrd="0" parTransId="{8C8FAD8D-4683-4890-A7FC-D938A223E8FC}" sibTransId="{697357EC-6C65-4F39-B070-A3009DC6AC68}"/>
    <dgm:cxn modelId="{6390025D-EE16-4B9E-8421-A35CDB7BE415}" type="presOf" srcId="{7626051C-D76E-4154-ABE4-867D3E28626A}" destId="{DCCAFF5E-F3FC-49D5-A058-42E805D56387}" srcOrd="0" destOrd="0" presId="urn:microsoft.com/office/officeart/2005/8/layout/process1"/>
    <dgm:cxn modelId="{D73A477C-BAFB-4AF2-8B07-638745F72390}" type="presOf" srcId="{580024FA-7C18-4F6A-906E-548BCF62C0B9}" destId="{CFAE6B16-406D-43FC-8349-FCFDDEC79CFF}" srcOrd="1" destOrd="0" presId="urn:microsoft.com/office/officeart/2005/8/layout/process1"/>
    <dgm:cxn modelId="{37159A6F-971E-4116-A4A5-9E40C37CDB45}" type="presOf" srcId="{697357EC-6C65-4F39-B070-A3009DC6AC68}" destId="{989890B0-9674-429C-A3E5-62D61F6BCB44}" srcOrd="1" destOrd="0" presId="urn:microsoft.com/office/officeart/2005/8/layout/process1"/>
    <dgm:cxn modelId="{01ED6F81-DDDC-4562-A769-96A043B2747F}" type="presOf" srcId="{49881A02-9A9E-4166-9839-42B3F282711F}" destId="{6DB93B0C-21DC-4576-9862-3D4F55C0F52D}" srcOrd="0" destOrd="0" presId="urn:microsoft.com/office/officeart/2005/8/layout/process1"/>
    <dgm:cxn modelId="{2CE0E611-0AD0-4654-9EF6-D32955B29FB6}" type="presOf" srcId="{697357EC-6C65-4F39-B070-A3009DC6AC68}" destId="{CEDA6856-5130-407B-A4AF-9F604DF2E44D}" srcOrd="0" destOrd="0" presId="urn:microsoft.com/office/officeart/2005/8/layout/process1"/>
    <dgm:cxn modelId="{022785F8-69A2-4360-BCEB-2587173341CF}" srcId="{4AB49378-0624-4C1E-9A31-431DEBBC0D6C}" destId="{BF0603C9-D3B3-4744-82EC-487FCFC32998}" srcOrd="2" destOrd="0" parTransId="{6B63327E-A34A-4681-852C-F3BE4056A90A}" sibTransId="{09AA5F9B-2C0F-4D08-8827-E05636E8EFC6}"/>
    <dgm:cxn modelId="{C85F2B98-C59D-4497-B965-770E1769DFB1}" srcId="{4AB49378-0624-4C1E-9A31-431DEBBC0D6C}" destId="{7626051C-D76E-4154-ABE4-867D3E28626A}" srcOrd="1" destOrd="0" parTransId="{676E3BB2-23F2-4A9D-9B4B-461F510E8727}" sibTransId="{580024FA-7C18-4F6A-906E-548BCF62C0B9}"/>
    <dgm:cxn modelId="{66228B90-FE31-4769-8D25-563DDD960A9F}" type="presOf" srcId="{4AB49378-0624-4C1E-9A31-431DEBBC0D6C}" destId="{6176CA1E-DEAC-4C18-98D2-AB1AA491D99F}" srcOrd="0" destOrd="0" presId="urn:microsoft.com/office/officeart/2005/8/layout/process1"/>
    <dgm:cxn modelId="{A92A7BEE-043F-4513-B04B-1E42027BD911}" type="presOf" srcId="{BF0603C9-D3B3-4744-82EC-487FCFC32998}" destId="{7522A1E1-DD8F-4B10-AE1F-653555FC1295}" srcOrd="0" destOrd="0" presId="urn:microsoft.com/office/officeart/2005/8/layout/process1"/>
    <dgm:cxn modelId="{4F2AEA10-7378-43C1-847C-771F6C74E0A3}" type="presOf" srcId="{580024FA-7C18-4F6A-906E-548BCF62C0B9}" destId="{CCB56F65-D4C1-445B-BA68-9606861E13DC}" srcOrd="0" destOrd="0" presId="urn:microsoft.com/office/officeart/2005/8/layout/process1"/>
    <dgm:cxn modelId="{4254AF7A-CB57-4C55-823A-7FC3CED95ED2}" type="presParOf" srcId="{6176CA1E-DEAC-4C18-98D2-AB1AA491D99F}" destId="{6DB93B0C-21DC-4576-9862-3D4F55C0F52D}" srcOrd="0" destOrd="0" presId="urn:microsoft.com/office/officeart/2005/8/layout/process1"/>
    <dgm:cxn modelId="{020830FA-6518-4D00-83D1-E7F88B550D64}" type="presParOf" srcId="{6176CA1E-DEAC-4C18-98D2-AB1AA491D99F}" destId="{CEDA6856-5130-407B-A4AF-9F604DF2E44D}" srcOrd="1" destOrd="0" presId="urn:microsoft.com/office/officeart/2005/8/layout/process1"/>
    <dgm:cxn modelId="{8ACC5640-2A3A-490B-BE9B-0C441F4E843A}" type="presParOf" srcId="{CEDA6856-5130-407B-A4AF-9F604DF2E44D}" destId="{989890B0-9674-429C-A3E5-62D61F6BCB44}" srcOrd="0" destOrd="0" presId="urn:microsoft.com/office/officeart/2005/8/layout/process1"/>
    <dgm:cxn modelId="{3C742D35-918E-40D8-954C-08132BFA6810}" type="presParOf" srcId="{6176CA1E-DEAC-4C18-98D2-AB1AA491D99F}" destId="{DCCAFF5E-F3FC-49D5-A058-42E805D56387}" srcOrd="2" destOrd="0" presId="urn:microsoft.com/office/officeart/2005/8/layout/process1"/>
    <dgm:cxn modelId="{60A27F14-816A-4F5D-921E-FCE861452BF2}" type="presParOf" srcId="{6176CA1E-DEAC-4C18-98D2-AB1AA491D99F}" destId="{CCB56F65-D4C1-445B-BA68-9606861E13DC}" srcOrd="3" destOrd="0" presId="urn:microsoft.com/office/officeart/2005/8/layout/process1"/>
    <dgm:cxn modelId="{EF0262DE-0A8F-4D80-A9BD-1A465853A036}" type="presParOf" srcId="{CCB56F65-D4C1-445B-BA68-9606861E13DC}" destId="{CFAE6B16-406D-43FC-8349-FCFDDEC79CFF}" srcOrd="0" destOrd="0" presId="urn:microsoft.com/office/officeart/2005/8/layout/process1"/>
    <dgm:cxn modelId="{5CF4E3C7-7E33-45EE-B844-139B21A0AA18}" type="presParOf" srcId="{6176CA1E-DEAC-4C18-98D2-AB1AA491D99F}" destId="{7522A1E1-DD8F-4B10-AE1F-653555FC129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B49378-0624-4C1E-9A31-431DEBBC0D6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77791FA-AC83-44D4-BA63-1CB19986E440}">
      <dgm:prSet phldrT="[Текст]" custT="1"/>
      <dgm:spPr/>
      <dgm:t>
        <a:bodyPr/>
        <a:lstStyle/>
        <a:p>
          <a:r>
            <a:rPr lang="ru-RU" sz="1200" dirty="0" smtClean="0">
              <a:latin typeface="Times" panose="02020603050405020304" pitchFamily="18" charset="0"/>
              <a:cs typeface="Times" panose="02020603050405020304" pitchFamily="18" charset="0"/>
            </a:rPr>
            <a:t>Подписание соглашения о предоставлении субсидии (комиссия и фин. организация)</a:t>
          </a:r>
          <a:endParaRPr lang="ru-RU" sz="1200" dirty="0">
            <a:latin typeface="Times" panose="02020603050405020304" pitchFamily="18" charset="0"/>
            <a:cs typeface="Times" panose="02020603050405020304" pitchFamily="18" charset="0"/>
          </a:endParaRPr>
        </a:p>
      </dgm:t>
    </dgm:pt>
    <dgm:pt modelId="{1EF4CA5C-F8E2-4E35-9184-6CC6D9B51E9F}" type="parTrans" cxnId="{1D565201-F32D-4AB6-938A-94C3E4A83E75}">
      <dgm:prSet/>
      <dgm:spPr/>
      <dgm:t>
        <a:bodyPr/>
        <a:lstStyle/>
        <a:p>
          <a:endParaRPr lang="ru-RU"/>
        </a:p>
      </dgm:t>
    </dgm:pt>
    <dgm:pt modelId="{DBB5DF21-333A-4857-BF0F-8AEF2F11C0A3}" type="sibTrans" cxnId="{1D565201-F32D-4AB6-938A-94C3E4A83E75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BF0603C9-D3B3-4744-82EC-487FCFC32998}">
      <dgm:prSet custT="1"/>
      <dgm:spPr/>
      <dgm:t>
        <a:bodyPr/>
        <a:lstStyle/>
        <a:p>
          <a:r>
            <a:rPr lang="ru-RU" sz="1200" dirty="0" smtClean="0">
              <a:latin typeface="Times" panose="02020603050405020304" pitchFamily="18" charset="0"/>
              <a:cs typeface="Times" panose="02020603050405020304" pitchFamily="18" charset="0"/>
            </a:rPr>
            <a:t>Выплаты производятся по завершению </a:t>
          </a:r>
          <a:r>
            <a:rPr lang="ru-RU" sz="1200" dirty="0" smtClean="0">
              <a:solidFill>
                <a:schemeClr val="bg1"/>
              </a:solidFill>
              <a:latin typeface="Times" panose="02020603050405020304" pitchFamily="18" charset="0"/>
              <a:cs typeface="Times" panose="02020603050405020304" pitchFamily="18" charset="0"/>
            </a:rPr>
            <a:t>этапов работ согласно плану (сроки прописаны в соглашении</a:t>
          </a:r>
          <a:r>
            <a:rPr lang="ru-RU" sz="1200" dirty="0" smtClean="0">
              <a:latin typeface="Times" panose="02020603050405020304" pitchFamily="18" charset="0"/>
              <a:cs typeface="Times" panose="02020603050405020304" pitchFamily="18" charset="0"/>
            </a:rPr>
            <a:t>)</a:t>
          </a:r>
          <a:endParaRPr lang="ru-RU" sz="1200" dirty="0">
            <a:latin typeface="Times" panose="02020603050405020304" pitchFamily="18" charset="0"/>
            <a:cs typeface="Times" panose="02020603050405020304" pitchFamily="18" charset="0"/>
          </a:endParaRPr>
        </a:p>
      </dgm:t>
    </dgm:pt>
    <dgm:pt modelId="{6B63327E-A34A-4681-852C-F3BE4056A90A}" type="parTrans" cxnId="{022785F8-69A2-4360-BCEB-2587173341CF}">
      <dgm:prSet/>
      <dgm:spPr/>
      <dgm:t>
        <a:bodyPr/>
        <a:lstStyle/>
        <a:p>
          <a:endParaRPr lang="ru-RU"/>
        </a:p>
      </dgm:t>
    </dgm:pt>
    <dgm:pt modelId="{09AA5F9B-2C0F-4D08-8827-E05636E8EFC6}" type="sibTrans" cxnId="{022785F8-69A2-4360-BCEB-2587173341CF}">
      <dgm:prSet/>
      <dgm:spPr/>
      <dgm:t>
        <a:bodyPr/>
        <a:lstStyle/>
        <a:p>
          <a:endParaRPr lang="ru-RU"/>
        </a:p>
      </dgm:t>
    </dgm:pt>
    <dgm:pt modelId="{6176CA1E-DEAC-4C18-98D2-AB1AA491D99F}" type="pres">
      <dgm:prSet presAssocID="{4AB49378-0624-4C1E-9A31-431DEBBC0D6C}" presName="Name0" presStyleCnt="0">
        <dgm:presLayoutVars>
          <dgm:dir/>
          <dgm:resizeHandles val="exact"/>
        </dgm:presLayoutVars>
      </dgm:prSet>
      <dgm:spPr/>
    </dgm:pt>
    <dgm:pt modelId="{C92F43B0-3192-46C5-8D32-3A6DC3162D98}" type="pres">
      <dgm:prSet presAssocID="{577791FA-AC83-44D4-BA63-1CB19986E440}" presName="node" presStyleLbl="node1" presStyleIdx="0" presStyleCnt="2" custLinFactNeighborX="2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2E1466-3901-4CF8-91CC-207ACCE9D908}" type="pres">
      <dgm:prSet presAssocID="{DBB5DF21-333A-4857-BF0F-8AEF2F11C0A3}" presName="sibTrans" presStyleLbl="sibTrans2D1" presStyleIdx="0" presStyleCnt="1" custScaleX="69318" custScaleY="74286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11BDB027-CC42-4D7D-BEB3-C5BD73ABF3E5}" type="pres">
      <dgm:prSet presAssocID="{DBB5DF21-333A-4857-BF0F-8AEF2F11C0A3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7522A1E1-DD8F-4B10-AE1F-653555FC1295}" type="pres">
      <dgm:prSet presAssocID="{BF0603C9-D3B3-4744-82EC-487FCFC3299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3983A2-8F82-457F-9FE5-81BF7D26C1BF}" type="presOf" srcId="{DBB5DF21-333A-4857-BF0F-8AEF2F11C0A3}" destId="{CE2E1466-3901-4CF8-91CC-207ACCE9D908}" srcOrd="0" destOrd="0" presId="urn:microsoft.com/office/officeart/2005/8/layout/process1"/>
    <dgm:cxn modelId="{687C8CE8-4A6E-4DB1-AA31-B3A0BEA7B541}" type="presOf" srcId="{577791FA-AC83-44D4-BA63-1CB19986E440}" destId="{C92F43B0-3192-46C5-8D32-3A6DC3162D98}" srcOrd="0" destOrd="0" presId="urn:microsoft.com/office/officeart/2005/8/layout/process1"/>
    <dgm:cxn modelId="{BDE04C85-1A9E-4361-90B5-B8EB3E4EC665}" type="presOf" srcId="{BF0603C9-D3B3-4744-82EC-487FCFC32998}" destId="{7522A1E1-DD8F-4B10-AE1F-653555FC1295}" srcOrd="0" destOrd="0" presId="urn:microsoft.com/office/officeart/2005/8/layout/process1"/>
    <dgm:cxn modelId="{1D565201-F32D-4AB6-938A-94C3E4A83E75}" srcId="{4AB49378-0624-4C1E-9A31-431DEBBC0D6C}" destId="{577791FA-AC83-44D4-BA63-1CB19986E440}" srcOrd="0" destOrd="0" parTransId="{1EF4CA5C-F8E2-4E35-9184-6CC6D9B51E9F}" sibTransId="{DBB5DF21-333A-4857-BF0F-8AEF2F11C0A3}"/>
    <dgm:cxn modelId="{022785F8-69A2-4360-BCEB-2587173341CF}" srcId="{4AB49378-0624-4C1E-9A31-431DEBBC0D6C}" destId="{BF0603C9-D3B3-4744-82EC-487FCFC32998}" srcOrd="1" destOrd="0" parTransId="{6B63327E-A34A-4681-852C-F3BE4056A90A}" sibTransId="{09AA5F9B-2C0F-4D08-8827-E05636E8EFC6}"/>
    <dgm:cxn modelId="{80B7A4CF-993C-4DB7-A5A5-F315EA5BB705}" type="presOf" srcId="{DBB5DF21-333A-4857-BF0F-8AEF2F11C0A3}" destId="{11BDB027-CC42-4D7D-BEB3-C5BD73ABF3E5}" srcOrd="1" destOrd="0" presId="urn:microsoft.com/office/officeart/2005/8/layout/process1"/>
    <dgm:cxn modelId="{05E7CA7C-810D-4843-8750-ACD744A26A76}" type="presOf" srcId="{4AB49378-0624-4C1E-9A31-431DEBBC0D6C}" destId="{6176CA1E-DEAC-4C18-98D2-AB1AA491D99F}" srcOrd="0" destOrd="0" presId="urn:microsoft.com/office/officeart/2005/8/layout/process1"/>
    <dgm:cxn modelId="{1308AD13-1ED6-4430-B7D6-B1938E18E8D7}" type="presParOf" srcId="{6176CA1E-DEAC-4C18-98D2-AB1AA491D99F}" destId="{C92F43B0-3192-46C5-8D32-3A6DC3162D98}" srcOrd="0" destOrd="0" presId="urn:microsoft.com/office/officeart/2005/8/layout/process1"/>
    <dgm:cxn modelId="{7CC0F983-296B-41B9-9D53-60A26E2A2B43}" type="presParOf" srcId="{6176CA1E-DEAC-4C18-98D2-AB1AA491D99F}" destId="{CE2E1466-3901-4CF8-91CC-207ACCE9D908}" srcOrd="1" destOrd="0" presId="urn:microsoft.com/office/officeart/2005/8/layout/process1"/>
    <dgm:cxn modelId="{3EBDCBEE-D32F-41B3-9D3D-56CE69C20A64}" type="presParOf" srcId="{CE2E1466-3901-4CF8-91CC-207ACCE9D908}" destId="{11BDB027-CC42-4D7D-BEB3-C5BD73ABF3E5}" srcOrd="0" destOrd="0" presId="urn:microsoft.com/office/officeart/2005/8/layout/process1"/>
    <dgm:cxn modelId="{435EF203-C37C-4037-86F9-1F10AE60E6EF}" type="presParOf" srcId="{6176CA1E-DEAC-4C18-98D2-AB1AA491D99F}" destId="{7522A1E1-DD8F-4B10-AE1F-653555FC1295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93B0C-21DC-4576-9862-3D4F55C0F52D}">
      <dsp:nvSpPr>
        <dsp:cNvPr id="0" name=""/>
        <dsp:cNvSpPr/>
      </dsp:nvSpPr>
      <dsp:spPr>
        <a:xfrm>
          <a:off x="300032" y="0"/>
          <a:ext cx="2543409" cy="79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" panose="02020603050405020304" pitchFamily="18" charset="0"/>
              <a:cs typeface="Times" panose="02020603050405020304" pitchFamily="18" charset="0"/>
            </a:rPr>
            <a:t>Совет Комиссии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" panose="02020603050405020304" pitchFamily="18" charset="0"/>
              <a:cs typeface="Times" panose="02020603050405020304" pitchFamily="18" charset="0"/>
            </a:rPr>
            <a:t>( решение о предоставлении субсидии)</a:t>
          </a:r>
          <a:endParaRPr lang="ru-RU" sz="1200" kern="1200" dirty="0">
            <a:latin typeface="Times" panose="02020603050405020304" pitchFamily="18" charset="0"/>
            <a:cs typeface="Times" panose="02020603050405020304" pitchFamily="18" charset="0"/>
          </a:endParaRPr>
        </a:p>
      </dsp:txBody>
      <dsp:txXfrm>
        <a:off x="323231" y="23199"/>
        <a:ext cx="2497011" cy="745689"/>
      </dsp:txXfrm>
    </dsp:sp>
    <dsp:sp modelId="{CEDA6856-5130-407B-A4AF-9F604DF2E44D}">
      <dsp:nvSpPr>
        <dsp:cNvPr id="0" name=""/>
        <dsp:cNvSpPr/>
      </dsp:nvSpPr>
      <dsp:spPr>
        <a:xfrm>
          <a:off x="2959293" y="80661"/>
          <a:ext cx="305037" cy="630765"/>
        </a:xfrm>
        <a:prstGeom prst="leftArrow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2959293" y="206814"/>
        <a:ext cx="213526" cy="378459"/>
      </dsp:txXfrm>
    </dsp:sp>
    <dsp:sp modelId="{DCCAFF5E-F3FC-49D5-A058-42E805D56387}">
      <dsp:nvSpPr>
        <dsp:cNvPr id="0" name=""/>
        <dsp:cNvSpPr/>
      </dsp:nvSpPr>
      <dsp:spPr>
        <a:xfrm>
          <a:off x="3364550" y="0"/>
          <a:ext cx="2543409" cy="79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" panose="02020603050405020304" pitchFamily="18" charset="0"/>
              <a:cs typeface="Times" panose="02020603050405020304" pitchFamily="18" charset="0"/>
            </a:rPr>
            <a:t>Консультативный комитет по промышленности, Коллегия Комиссии</a:t>
          </a:r>
          <a:endParaRPr lang="ru-RU" sz="1200" kern="1200" dirty="0">
            <a:latin typeface="Times" panose="02020603050405020304" pitchFamily="18" charset="0"/>
            <a:cs typeface="Times" panose="02020603050405020304" pitchFamily="18" charset="0"/>
          </a:endParaRPr>
        </a:p>
      </dsp:txBody>
      <dsp:txXfrm>
        <a:off x="3387749" y="23199"/>
        <a:ext cx="2497011" cy="745689"/>
      </dsp:txXfrm>
    </dsp:sp>
    <dsp:sp modelId="{CCB56F65-D4C1-445B-BA68-9606861E13DC}">
      <dsp:nvSpPr>
        <dsp:cNvPr id="0" name=""/>
        <dsp:cNvSpPr/>
      </dsp:nvSpPr>
      <dsp:spPr>
        <a:xfrm>
          <a:off x="6096666" y="63390"/>
          <a:ext cx="501884" cy="630765"/>
        </a:xfrm>
        <a:prstGeom prst="leftArrow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6096666" y="189543"/>
        <a:ext cx="351319" cy="378459"/>
      </dsp:txXfrm>
    </dsp:sp>
    <dsp:sp modelId="{7522A1E1-DD8F-4B10-AE1F-653555FC1295}">
      <dsp:nvSpPr>
        <dsp:cNvPr id="0" name=""/>
        <dsp:cNvSpPr/>
      </dsp:nvSpPr>
      <dsp:spPr>
        <a:xfrm>
          <a:off x="6882110" y="0"/>
          <a:ext cx="2543409" cy="79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" panose="02020603050405020304" pitchFamily="18" charset="0"/>
              <a:cs typeface="Times" panose="02020603050405020304" pitchFamily="18" charset="0"/>
            </a:rPr>
            <a:t>Экспертная группа (экспертиза документов)</a:t>
          </a:r>
          <a:endParaRPr lang="ru-RU" sz="1200" kern="1200" dirty="0">
            <a:latin typeface="Times" panose="02020603050405020304" pitchFamily="18" charset="0"/>
            <a:cs typeface="Times" panose="02020603050405020304" pitchFamily="18" charset="0"/>
          </a:endParaRPr>
        </a:p>
      </dsp:txBody>
      <dsp:txXfrm>
        <a:off x="6905309" y="23199"/>
        <a:ext cx="2497011" cy="7456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2F43B0-3192-46C5-8D32-3A6DC3162D98}">
      <dsp:nvSpPr>
        <dsp:cNvPr id="0" name=""/>
        <dsp:cNvSpPr/>
      </dsp:nvSpPr>
      <dsp:spPr>
        <a:xfrm>
          <a:off x="67989" y="0"/>
          <a:ext cx="4028642" cy="79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" panose="02020603050405020304" pitchFamily="18" charset="0"/>
              <a:cs typeface="Times" panose="02020603050405020304" pitchFamily="18" charset="0"/>
            </a:rPr>
            <a:t>Подписание соглашения о предоставлении субсидии (комиссия и фин. организация)</a:t>
          </a:r>
          <a:endParaRPr lang="ru-RU" sz="1200" kern="1200" dirty="0">
            <a:latin typeface="Times" panose="02020603050405020304" pitchFamily="18" charset="0"/>
            <a:cs typeface="Times" panose="02020603050405020304" pitchFamily="18" charset="0"/>
          </a:endParaRPr>
        </a:p>
      </dsp:txBody>
      <dsp:txXfrm>
        <a:off x="91188" y="23199"/>
        <a:ext cx="3982244" cy="745689"/>
      </dsp:txXfrm>
    </dsp:sp>
    <dsp:sp modelId="{CE2E1466-3901-4CF8-91CC-207ACCE9D908}">
      <dsp:nvSpPr>
        <dsp:cNvPr id="0" name=""/>
        <dsp:cNvSpPr/>
      </dsp:nvSpPr>
      <dsp:spPr>
        <a:xfrm>
          <a:off x="4610186" y="101838"/>
          <a:ext cx="569478" cy="588410"/>
        </a:xfrm>
        <a:prstGeom prst="rightArrow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4610186" y="219520"/>
        <a:ext cx="398635" cy="353046"/>
      </dsp:txXfrm>
    </dsp:sp>
    <dsp:sp modelId="{7522A1E1-DD8F-4B10-AE1F-653555FC1295}">
      <dsp:nvSpPr>
        <dsp:cNvPr id="0" name=""/>
        <dsp:cNvSpPr/>
      </dsp:nvSpPr>
      <dsp:spPr>
        <a:xfrm>
          <a:off x="5646716" y="0"/>
          <a:ext cx="4028642" cy="79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" panose="02020603050405020304" pitchFamily="18" charset="0"/>
              <a:cs typeface="Times" panose="02020603050405020304" pitchFamily="18" charset="0"/>
            </a:rPr>
            <a:t>Выплаты производятся по завершению </a:t>
          </a:r>
          <a:r>
            <a:rPr lang="ru-RU" sz="1200" kern="1200" dirty="0" smtClean="0">
              <a:solidFill>
                <a:schemeClr val="bg1"/>
              </a:solidFill>
              <a:latin typeface="Times" panose="02020603050405020304" pitchFamily="18" charset="0"/>
              <a:cs typeface="Times" panose="02020603050405020304" pitchFamily="18" charset="0"/>
            </a:rPr>
            <a:t>этапов работ согласно плану (сроки прописаны в соглашении</a:t>
          </a:r>
          <a:r>
            <a:rPr lang="ru-RU" sz="1200" kern="1200" dirty="0" smtClean="0">
              <a:latin typeface="Times" panose="02020603050405020304" pitchFamily="18" charset="0"/>
              <a:cs typeface="Times" panose="02020603050405020304" pitchFamily="18" charset="0"/>
            </a:rPr>
            <a:t>)</a:t>
          </a:r>
          <a:endParaRPr lang="ru-RU" sz="1200" kern="1200" dirty="0">
            <a:latin typeface="Times" panose="02020603050405020304" pitchFamily="18" charset="0"/>
            <a:cs typeface="Times" panose="02020603050405020304" pitchFamily="18" charset="0"/>
          </a:endParaRPr>
        </a:p>
      </dsp:txBody>
      <dsp:txXfrm>
        <a:off x="5669915" y="23199"/>
        <a:ext cx="3982244" cy="745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11"/>
            <a:ext cx="2946301" cy="496332"/>
          </a:xfrm>
          <a:prstGeom prst="rect">
            <a:avLst/>
          </a:prstGeom>
        </p:spPr>
        <p:txBody>
          <a:bodyPr vert="horz" lIns="92011" tIns="46011" rIns="92011" bIns="4601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81" y="11"/>
            <a:ext cx="2946301" cy="496332"/>
          </a:xfrm>
          <a:prstGeom prst="rect">
            <a:avLst/>
          </a:prstGeom>
        </p:spPr>
        <p:txBody>
          <a:bodyPr vert="horz" lIns="92011" tIns="46011" rIns="92011" bIns="46011" rtlCol="0"/>
          <a:lstStyle>
            <a:lvl1pPr algn="r">
              <a:defRPr sz="1200"/>
            </a:lvl1pPr>
          </a:lstStyle>
          <a:p>
            <a:fld id="{49FFA3DD-1E65-4033-8E39-AFFE55769FED}" type="datetimeFigureOut">
              <a:rPr lang="ru-RU" smtClean="0"/>
              <a:t>02.04.2024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28722"/>
            <a:ext cx="2946301" cy="496332"/>
          </a:xfrm>
          <a:prstGeom prst="rect">
            <a:avLst/>
          </a:prstGeom>
        </p:spPr>
        <p:txBody>
          <a:bodyPr vert="horz" lIns="92011" tIns="46011" rIns="92011" bIns="4601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81" y="9428722"/>
            <a:ext cx="2946301" cy="496332"/>
          </a:xfrm>
          <a:prstGeom prst="rect">
            <a:avLst/>
          </a:prstGeom>
        </p:spPr>
        <p:txBody>
          <a:bodyPr vert="horz" lIns="92011" tIns="46011" rIns="92011" bIns="46011" rtlCol="0" anchor="b"/>
          <a:lstStyle>
            <a:lvl1pPr algn="r">
              <a:defRPr sz="1200"/>
            </a:lvl1pPr>
          </a:lstStyle>
          <a:p>
            <a:fld id="{5051C0EC-5524-49D4-9093-0FB6B39B2D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57397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5" y="14"/>
            <a:ext cx="2945658" cy="496330"/>
          </a:xfrm>
          <a:prstGeom prst="rect">
            <a:avLst/>
          </a:prstGeom>
        </p:spPr>
        <p:txBody>
          <a:bodyPr vert="horz" lIns="91745" tIns="45882" rIns="91745" bIns="4588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60" y="14"/>
            <a:ext cx="2945658" cy="496330"/>
          </a:xfrm>
          <a:prstGeom prst="rect">
            <a:avLst/>
          </a:prstGeom>
        </p:spPr>
        <p:txBody>
          <a:bodyPr vert="horz" lIns="91745" tIns="45882" rIns="91745" bIns="45882" rtlCol="0"/>
          <a:lstStyle>
            <a:lvl1pPr algn="r">
              <a:defRPr sz="1200"/>
            </a:lvl1pPr>
          </a:lstStyle>
          <a:p>
            <a:fld id="{92B5D6A3-6DCE-44DE-94DF-A17C2789E049}" type="datetimeFigureOut">
              <a:rPr lang="ru-RU" smtClean="0"/>
              <a:t>02.04.2024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739775"/>
            <a:ext cx="53848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5" tIns="45882" rIns="91745" bIns="4588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9" y="4715164"/>
            <a:ext cx="5438140" cy="4466988"/>
          </a:xfrm>
          <a:prstGeom prst="rect">
            <a:avLst/>
          </a:prstGeom>
        </p:spPr>
        <p:txBody>
          <a:bodyPr vert="horz" lIns="91745" tIns="45882" rIns="91745" bIns="4588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5" y="9428592"/>
            <a:ext cx="2945658" cy="496330"/>
          </a:xfrm>
          <a:prstGeom prst="rect">
            <a:avLst/>
          </a:prstGeom>
        </p:spPr>
        <p:txBody>
          <a:bodyPr vert="horz" lIns="91745" tIns="45882" rIns="91745" bIns="4588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60" y="9428592"/>
            <a:ext cx="2945658" cy="496330"/>
          </a:xfrm>
          <a:prstGeom prst="rect">
            <a:avLst/>
          </a:prstGeom>
        </p:spPr>
        <p:txBody>
          <a:bodyPr vert="horz" lIns="91745" tIns="45882" rIns="91745" bIns="45882" rtlCol="0" anchor="b"/>
          <a:lstStyle>
            <a:lvl1pPr algn="r">
              <a:defRPr sz="1200"/>
            </a:lvl1pPr>
          </a:lstStyle>
          <a:p>
            <a:fld id="{00587B1A-1ECC-40EA-830D-BCCFFDFEE0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53566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587B1A-1ECC-40EA-830D-BCCFFDFEE0C1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832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587B1A-1ECC-40EA-830D-BCCFFDFEE0C1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87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Коэффициент проекта рассчитывается как суммарное количество баллов, полученное кооперационным проектом по указанным параметрам.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Приоритетными для предоставления субсидии являются проекты с наибольшим коэффициентом.</a:t>
            </a:r>
          </a:p>
          <a:p>
            <a:endParaRPr lang="ru-RU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по каждому участнику по наилучшему баллу, итоговые баллы суммируются.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расчетный балл -</a:t>
            </a:r>
            <a:r>
              <a:rPr lang="ru-RU" sz="1200" baseline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расчетный балл</a:t>
            </a:r>
            <a:r>
              <a:rPr lang="ru-RU" sz="1200" baseline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690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возможных вариантов - 72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587B1A-1ECC-40EA-830D-BCCFFDFEE0C1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28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587B1A-1ECC-40EA-830D-BCCFFDFEE0C1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623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3F19-2C76-4FAA-A501-C45352D77FF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9135533" y="177799"/>
            <a:ext cx="6604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44007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4FAC-3ED4-4D65-A3A7-250312EEB6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50300" y="660401"/>
            <a:ext cx="660400" cy="381001"/>
          </a:xfrm>
          <a:prstGeom prst="rect">
            <a:avLst/>
          </a:prstGeom>
        </p:spPr>
        <p:txBody>
          <a:bodyPr/>
          <a:lstStyle/>
          <a:p>
            <a:fld id="{1E7D417E-0BF3-C440-BCB6-3BA684BB87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99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09C2-1663-41BC-9797-4825204FDC8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50300" y="660401"/>
            <a:ext cx="660400" cy="381001"/>
          </a:xfrm>
          <a:prstGeom prst="rect">
            <a:avLst/>
          </a:prstGeom>
        </p:spPr>
        <p:txBody>
          <a:bodyPr/>
          <a:lstStyle/>
          <a:p>
            <a:fld id="{1E7D417E-0BF3-C440-BCB6-3BA684BB87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180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0F5F-C012-4DB2-8D71-5ACC30B44A1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9135533" y="177799"/>
            <a:ext cx="6604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90268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EB05-B049-4107-9731-60E1F3D260E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9135533" y="177799"/>
            <a:ext cx="6604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83360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5DA0-5B79-44DD-82E4-B0607C5D91C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9135533" y="177799"/>
            <a:ext cx="6604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74855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56E5-B0A8-4102-BAF6-2AE703A6F28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Номер слайда 5"/>
          <p:cNvSpPr>
            <a:spLocks noGrp="1"/>
          </p:cNvSpPr>
          <p:nvPr userDrawn="1">
            <p:ph type="sldNum" sz="quarter" idx="12"/>
          </p:nvPr>
        </p:nvSpPr>
        <p:spPr>
          <a:xfrm>
            <a:off x="9135533" y="177799"/>
            <a:ext cx="6604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95441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8425-1817-433D-9B7B-83CA829267F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9135533" y="177799"/>
            <a:ext cx="6604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49264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91CB-50E0-4749-8881-CB18F63A72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9135533" y="177799"/>
            <a:ext cx="6604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62356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41126-3339-47A7-BA03-4B06D4E6122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9135533" y="177799"/>
            <a:ext cx="6604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83758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1B54-0F71-4753-B7DB-B50CB001D69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45600" y="88899"/>
            <a:ext cx="660400" cy="38100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55253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top_new3.pd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8340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4192" y="223838"/>
            <a:ext cx="6426508" cy="234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A472DA8-2B58-4A7F-B99F-A207657179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02.04.2024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9135533" y="177799"/>
            <a:ext cx="6604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32953"/>
                </a:solidFill>
                <a:latin typeface="Arial"/>
                <a:cs typeface="Arial"/>
              </a:defRPr>
            </a:lvl1pPr>
          </a:lstStyle>
          <a:p>
            <a:pPr defTabSz="457200"/>
            <a:r>
              <a:rPr lang="en-US" dirty="0">
                <a:solidFill>
                  <a:srgbClr val="BCB08D"/>
                </a:solidFill>
                <a:latin typeface="Times"/>
                <a:cs typeface="Times"/>
              </a:rPr>
              <a:t>|</a:t>
            </a:r>
            <a:r>
              <a:rPr lang="en-US" dirty="0">
                <a:latin typeface="Times"/>
                <a:cs typeface="Times"/>
              </a:rPr>
              <a:t>  </a:t>
            </a:r>
            <a:fld id="{1E7D417E-0BF3-C440-BCB6-3BA684BB87BE}" type="slidenum">
              <a:rPr lang="ru-RU" smtClean="0">
                <a:latin typeface="Times"/>
                <a:cs typeface="Times"/>
              </a:rPr>
              <a:pPr defTabSz="457200"/>
              <a:t>‹#›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87346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800" kern="1200">
          <a:solidFill>
            <a:srgbClr val="032953"/>
          </a:solidFill>
          <a:latin typeface="Times"/>
          <a:ea typeface="+mj-ea"/>
          <a:cs typeface="Time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"/>
          <a:ea typeface="+mn-ea"/>
          <a:cs typeface="Time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"/>
          <a:ea typeface="+mn-ea"/>
          <a:cs typeface="Time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"/>
          <a:ea typeface="+mn-ea"/>
          <a:cs typeface="Time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"/>
          <a:ea typeface="+mn-ea"/>
          <a:cs typeface="Time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"/>
          <a:ea typeface="+mn-ea"/>
          <a:cs typeface="Time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392"/>
            <a:ext cx="9923993" cy="70739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26169" y="3159190"/>
            <a:ext cx="68171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ФИНАНСОВОГО СОДЕЙСТВИЯ ПРОМЫШЛЕННОЙ КООПЕРАЦИИ В ЕВРАЗИЙСКОМ ЭКОНОМИЧЕСКОМ СОЮЗЕ </a:t>
            </a:r>
            <a:endParaRPr lang="ru-RU" sz="24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637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10800000" flipV="1">
            <a:off x="3764868" y="3537013"/>
            <a:ext cx="6141132" cy="2470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300"/>
              </a:spcBef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740" y="251102"/>
            <a:ext cx="6617940" cy="2343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ОТРАСЛИ ПРОМЫШЛЕННОСТИ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астоящий </a:t>
            </a:r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не является исчерпывающим 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решению 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ЕМПС в </a:t>
            </a:r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него могут вноситься 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endParaRPr lang="ru-RU" sz="11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980728"/>
            <a:ext cx="8915400" cy="4700698"/>
          </a:xfrm>
        </p:spPr>
        <p:txBody>
          <a:bodyPr numCol="2">
            <a:noAutofit/>
          </a:bodyPr>
          <a:lstStyle/>
          <a:p>
            <a:pPr marL="0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Авиастроение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Автомобилестроение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Водородная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энергетика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Возобновляемая энергетика и системы накопления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энергии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Железнодорожное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машиностроение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Космические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Легкая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промышленность *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Мебельная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промышленность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Металлургическая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промышленность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Нефтегазовое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машиностроение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Обработка древесины и производство изделий из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дерева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Производство автомобильного электротранспорта, комплектующих для него и зарядной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инфраструктуры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Производство готовых металлических изделий, кроме машин и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Производство резиновых и пластмассовых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изделий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Производство строительных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Производство целлюлозы, бумаги и изделий из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бумаги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 Специализированное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машиностроение **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 Радиоэлектронная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промышленность ***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Станкостроение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 Судостроительная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промышленность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 Тяжелое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машиностроение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 Фармацевтическая промышленность и производство медицинских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изделий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 Химическая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промышленность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 Энергетическое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машиностроение, электротехническая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кабельная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промышленность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 Ювелирная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промышленность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0">
              <a:spcBef>
                <a:spcPts val="400"/>
              </a:spcBef>
              <a:buNone/>
              <a:tabLst>
                <a:tab pos="3943350" algn="l"/>
              </a:tabLst>
            </a:pPr>
            <a:r>
              <a:rPr lang="ru-RU" sz="13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 Ядерные и радиационные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endParaRPr lang="ru-RU" sz="13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endParaRPr lang="ru-RU" sz="13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endParaRPr lang="ru-RU" sz="13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endParaRPr lang="ru-RU" sz="13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endParaRPr lang="ru-RU" sz="13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endParaRPr lang="ru-RU" sz="13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36976" y="3784055"/>
            <a:ext cx="4988312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000"/>
              </a:spcAft>
            </a:pPr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производство кожи и изделий из </a:t>
            </a: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кожи </a:t>
            </a:r>
          </a:p>
          <a:p>
            <a:pPr algn="r">
              <a:spcAft>
                <a:spcPts val="1000"/>
              </a:spcAft>
            </a:pPr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сельскохозяйственное </a:t>
            </a:r>
            <a:r>
              <a:rPr lang="ru-RU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машиностроение; машины и оборудование </a:t>
            </a: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 пищевых продуктов и напитков; строительно-дорожное машиностроение, включая землеройные машины, </a:t>
            </a: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машины </a:t>
            </a:r>
            <a:r>
              <a:rPr lang="ru-RU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строительства </a:t>
            </a: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дорог, машины для транспортировки строительно-дорожных материалов, подъемно-транспортные машины, машины и оборудование </a:t>
            </a: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 строительных материалов; машины и оборудование для горных работ; лесная техника; аэродромная техника; пожарная техника, коммунальные машины; мусоросортировочная техника, прицепная техника и надстройки </a:t>
            </a: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шасси; мотоциклетная техника; техника повышенной проходимости; портовая техника; складская техника</a:t>
            </a: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другие машины и оборудование, </a:t>
            </a: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включенные в выше перечисленные </a:t>
            </a: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</a:p>
          <a:p>
            <a:pPr algn="r">
              <a:spcAft>
                <a:spcPts val="1000"/>
              </a:spcAft>
            </a:pPr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производство вычислительной, </a:t>
            </a: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электронной </a:t>
            </a:r>
            <a:r>
              <a:rPr lang="ru-RU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оптической техники и </a:t>
            </a: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микроэлектроники</a:t>
            </a:r>
          </a:p>
          <a:p>
            <a:pPr algn="r">
              <a:spcAft>
                <a:spcPts val="1000"/>
              </a:spcAft>
            </a:pP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17641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792760" y="121182"/>
            <a:ext cx="4202112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КЛЮЧЕВЫЕ</a:t>
            </a:r>
            <a:r>
              <a:rPr kumimoji="0" lang="ru-RU" altLang="ru-RU" sz="25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ПОКАЗАТЕЛИ</a:t>
            </a:r>
            <a:endParaRPr lang="ru-RU" altLang="ru-RU" sz="25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28465" y="1160748"/>
          <a:ext cx="9577064" cy="5293101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966463"/>
                <a:gridCol w="6041415"/>
                <a:gridCol w="2569186"/>
              </a:tblGrid>
              <a:tr h="788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204" marR="3920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Показатели эффективности программы субсидирования для экономики государств-членов ЕАЭС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(Фактические показатели, фиксируются по итогам пятилетнего периода):</a:t>
                      </a: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204" marR="392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Единицы измерения: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204" marR="392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13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204" marR="3920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9204" marR="3920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 взаимных инвестиций в рамках кооперационных проектов</a:t>
                      </a:r>
                    </a:p>
                  </a:txBody>
                  <a:tcPr marL="39204" marR="392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российских рублей</a:t>
                      </a:r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204" marR="392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7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9204" marR="3920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 поддержанного экспорта </a:t>
                      </a:r>
                      <a:r>
                        <a:rPr lang="ru-RU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 том числе в рамках взаимной торговли) государств </a:t>
                      </a:r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участников </a:t>
                      </a:r>
                      <a:r>
                        <a:rPr lang="ru-RU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проекта</a:t>
                      </a:r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204" marR="392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российских рублей</a:t>
                      </a:r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204" marR="392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0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9204" marR="3920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 дополнительных налоговых поступлений в бюджеты государств-членов ЕАЭС</a:t>
                      </a:r>
                    </a:p>
                  </a:txBody>
                  <a:tcPr marL="39204" marR="392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российских рублей,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600" kern="1200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по каждому государству-члену в тыс. ед. национальной валюты</a:t>
                      </a:r>
                    </a:p>
                  </a:txBody>
                  <a:tcPr marL="39204" marR="392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9204" marR="3920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 произведенной продукции</a:t>
                      </a:r>
                    </a:p>
                  </a:txBody>
                  <a:tcPr marL="39204" marR="392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российских рублей</a:t>
                      </a:r>
                    </a:p>
                  </a:txBody>
                  <a:tcPr marL="39204" marR="392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59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204" marR="3920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Производительность (объем произведенной продукции в расчете на час времени одного сотрудника)</a:t>
                      </a:r>
                    </a:p>
                  </a:txBody>
                  <a:tcPr marL="39204" marR="392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российских рублей/час</a:t>
                      </a:r>
                      <a:endParaRPr lang="ru-RU" sz="16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9204" marR="392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04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9204" marR="3920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созданных новых рабочих мест</a:t>
                      </a:r>
                    </a:p>
                  </a:txBody>
                  <a:tcPr marL="39204" marR="392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39204" marR="3920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794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6269" y="232297"/>
            <a:ext cx="7230008" cy="234394"/>
          </a:xfrm>
        </p:spPr>
        <p:txBody>
          <a:bodyPr>
            <a:noAutofit/>
          </a:bodyPr>
          <a:lstStyle/>
          <a:p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ОРГАНИЗАЦИИ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12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874173"/>
              </p:ext>
            </p:extLst>
          </p:nvPr>
        </p:nvGraphicFramePr>
        <p:xfrm>
          <a:off x="4987" y="1278912"/>
          <a:ext cx="9905999" cy="4992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398"/>
                <a:gridCol w="1959587"/>
                <a:gridCol w="2312586"/>
                <a:gridCol w="1886857"/>
                <a:gridCol w="1850571"/>
              </a:tblGrid>
              <a:tr h="50690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Республика</a:t>
                      </a:r>
                      <a:r>
                        <a:rPr lang="ru-RU" sz="14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Армения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Республика </a:t>
                      </a:r>
                    </a:p>
                    <a:p>
                      <a:pPr algn="ctr"/>
                      <a:r>
                        <a:rPr lang="ru-RU" sz="1400" dirty="0" smtClean="0"/>
                        <a:t>Беларусь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Республика </a:t>
                      </a:r>
                    </a:p>
                    <a:p>
                      <a:pPr algn="ctr"/>
                      <a:r>
                        <a:rPr lang="ru-RU" sz="1400" dirty="0" smtClean="0"/>
                        <a:t>Казахстан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Кыргызская</a:t>
                      </a:r>
                      <a:r>
                        <a:rPr lang="ru-RU" sz="1400" dirty="0" smtClean="0"/>
                        <a:t> Республика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Российская Федерация</a:t>
                      </a:r>
                      <a:endParaRPr lang="ru-RU" sz="1400" dirty="0"/>
                    </a:p>
                  </a:txBody>
                  <a:tcPr/>
                </a:tc>
              </a:tr>
              <a:tr h="361016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«ACBA BANK» Open Joint Stock Company</a:t>
                      </a:r>
                      <a:endParaRPr lang="ru-RU" sz="11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ЗАО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Америабанк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ОАО АРАРАТБАНК</a:t>
                      </a:r>
                      <a:endParaRPr lang="ru-RU" sz="11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ЗАО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Ардшинбанк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1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ЗАО «АРМСВИСБАНК»</a:t>
                      </a:r>
                      <a:endParaRPr lang="ru-RU" sz="11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ЗАО «АМИО БАНК»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«АРМЭКОНОМБАНК» ОАО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ЗАО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Арцахбанк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</a:t>
                      </a:r>
                      <a:r>
                        <a:rPr lang="en-US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«Byblos Bank Armenia» closed joint stock company</a:t>
                      </a:r>
                      <a:endParaRPr lang="ru-RU" sz="11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Акционерное Общество Закрытого Типа «ИНЕКОБАНК»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ЗАО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Конверс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Банк»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Меллат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Банк» ЗАО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ЗАО «ЭВОКАБАНК»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 </a:t>
                      </a:r>
                      <a:r>
                        <a:rPr lang="en-US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«HSBC Bank Armenia» Closed Joint Stock Company </a:t>
                      </a:r>
                      <a:endParaRPr lang="ru-RU" sz="11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 ОАО «ЮНИБАНК»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 ЗАО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АйДи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Банк»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ЗАО «Банк ВТБ (Армения)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1.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ОАО «Сберегательный банк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Беларусбанк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1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2.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ОАО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Белагропромбанк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1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3.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ОАО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Приорбанк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1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4.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ОАО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Сбер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Банк»</a:t>
                      </a:r>
                      <a:endParaRPr lang="ru-RU" sz="11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5.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ОАО «Банк 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БелВЭБ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1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ОАО «Белорусский банк развития и реконструкции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Белинвестбанк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ЗАО «Альфа-Банк»</a:t>
                      </a:r>
                    </a:p>
                    <a:p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Совместное белорусско-российское открытое акционерное общество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Белгазпромбанк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ЗАО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МТБанк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ЗАО Банк ВТБ (Беларусь)</a:t>
                      </a:r>
                    </a:p>
                    <a:p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ОАО «Банк 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Дабрабыт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r>
                        <a:rPr lang="ru-RU" sz="1100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 ОАО «Банк развития Республики Беларусь»</a:t>
                      </a:r>
                    </a:p>
                    <a:p>
                      <a:r>
                        <a:rPr lang="ru-RU" sz="1100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Белорусский фонд финансовой поддержки предпринимателей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1.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Bereke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Bank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1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2.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 ДБ «Банк ВТБ»</a:t>
                      </a:r>
                      <a:endParaRPr lang="ru-RU" sz="11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3.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 «Исламский банк 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Hilal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1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4.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</a:t>
                      </a:r>
                      <a:r>
                        <a:rPr lang="en-US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«First Heartland </a:t>
                      </a:r>
                      <a:r>
                        <a:rPr lang="en-US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Jusan</a:t>
                      </a:r>
                      <a:r>
                        <a:rPr lang="en-US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Bank»</a:t>
                      </a:r>
                      <a:endParaRPr lang="ru-RU" sz="11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5.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Bank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RBK»</a:t>
                      </a:r>
                      <a:endParaRPr lang="ru-RU" sz="11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6.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 «Банк 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Фридом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Казахстан»</a:t>
                      </a:r>
                      <a:endParaRPr lang="ru-RU" sz="11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7.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АО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Fortebank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АО «Банк 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Центркредит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АО «Народный Банк Казахстана»</a:t>
                      </a:r>
                    </a:p>
                    <a:p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АО «Евразийский Банк»</a:t>
                      </a:r>
                    </a:p>
                    <a:p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АО</a:t>
                      </a:r>
                      <a:r>
                        <a:rPr lang="en-US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en-US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Altyn</a:t>
                      </a:r>
                      <a:r>
                        <a:rPr lang="en-US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Bank» (China </a:t>
                      </a:r>
                      <a:r>
                        <a:rPr lang="en-US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Citic</a:t>
                      </a:r>
                      <a:r>
                        <a:rPr lang="en-US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Bank Corporation LTD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ДБ</a:t>
                      </a:r>
                      <a:r>
                        <a:rPr lang="en-US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1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i="1" dirty="0" smtClean="0">
                          <a:solidFill>
                            <a:srgbClr val="002060"/>
                          </a:solidFill>
                        </a:rPr>
                        <a:t>12. </a:t>
                      </a:r>
                      <a:r>
                        <a:rPr lang="ru-RU" sz="1100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 «Банк Развития Казахстана»</a:t>
                      </a:r>
                      <a:endParaRPr lang="ru-RU" sz="1100" i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algn="l" defTabSz="457200" rtl="0" eaLnBrk="1" latinLnBrk="0" hangingPunct="1"/>
                      <a:r>
                        <a:rPr lang="ru-RU" sz="1100" i="1" dirty="0" smtClean="0">
                          <a:solidFill>
                            <a:srgbClr val="002060"/>
                          </a:solidFill>
                        </a:rPr>
                        <a:t>13</a:t>
                      </a:r>
                      <a:r>
                        <a:rPr lang="ru-RU" sz="1100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АО «Фонд развития предпринимательства «Даму»</a:t>
                      </a:r>
                    </a:p>
                    <a:p>
                      <a:pPr marL="0" algn="l" defTabSz="457200" rtl="0" eaLnBrk="1" latinLnBrk="0" hangingPunct="1"/>
                      <a:r>
                        <a:rPr lang="ru-RU" sz="1100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 АО «Фонд развития промышленности»</a:t>
                      </a:r>
                    </a:p>
                    <a:p>
                      <a:pPr marL="0" algn="l" defTabSz="457200" rtl="0" eaLnBrk="1" latinLnBrk="0" hangingPunct="1"/>
                      <a:r>
                        <a:rPr lang="ru-RU" sz="1100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 АО «</a:t>
                      </a:r>
                      <a:r>
                        <a:rPr lang="ru-RU" sz="1100" i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Qazaqstan</a:t>
                      </a:r>
                      <a:r>
                        <a:rPr lang="ru-RU" sz="1100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i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Investment</a:t>
                      </a:r>
                      <a:r>
                        <a:rPr lang="ru-RU" sz="1100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i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r>
                        <a:rPr lang="ru-RU" sz="1100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ОАО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Айыл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Банк»</a:t>
                      </a:r>
                    </a:p>
                    <a:p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ОАО «РСК Банк»</a:t>
                      </a:r>
                    </a:p>
                    <a:p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ОАО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Оптима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Банк»</a:t>
                      </a:r>
                    </a:p>
                    <a:p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ОАО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Керемет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Банк»</a:t>
                      </a:r>
                    </a:p>
                    <a:p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ОАО «КБ Кыргызстан»</a:t>
                      </a:r>
                    </a:p>
                    <a:p>
                      <a:pPr marL="0" algn="l" defTabSz="457200" rtl="0" eaLnBrk="1" latinLnBrk="0" hangingPunct="1"/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ОАО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Халык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Банк»</a:t>
                      </a:r>
                    </a:p>
                    <a:p>
                      <a:pPr marL="0" algn="l" defTabSz="457200" rtl="0" eaLnBrk="1" latinLnBrk="0" hangingPunct="1"/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ОАО «Банк 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Бакай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0" algn="l" defTabSz="457200" rtl="0" eaLnBrk="1" latinLnBrk="0" hangingPunct="1"/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ОАО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-Кредо Банк»</a:t>
                      </a:r>
                    </a:p>
                    <a:p>
                      <a:pPr marL="0" algn="l" defTabSz="457200" rtl="0" eaLnBrk="1" latinLnBrk="0" hangingPunct="1"/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ОАО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ФинансКредитБанк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0" algn="l" defTabSz="457200" rtl="0" eaLnBrk="1" latinLnBrk="0" hangingPunct="1"/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ОАО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ЭкоИсламикБанк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0" algn="l" defTabSz="457200" rtl="0" eaLnBrk="1" latinLnBrk="0" hangingPunct="1"/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ОАО «Капитал Банк»</a:t>
                      </a:r>
                    </a:p>
                    <a:p>
                      <a:pPr marL="0" algn="l" defTabSz="457200" rtl="0" eaLnBrk="1" latinLnBrk="0" hangingPunct="1"/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 ЗАО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Демир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КИБ»</a:t>
                      </a:r>
                    </a:p>
                    <a:p>
                      <a:pPr marL="0" algn="l" defTabSz="457200" rtl="0" eaLnBrk="1" latinLnBrk="0" hangingPunct="1"/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ЗАО АКБ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Толубай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endParaRPr lang="ru-RU" sz="11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1.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 «Газпромбанк»</a:t>
                      </a:r>
                      <a:endParaRPr lang="ru-RU" sz="11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2.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ПАО «Сбербанк России»</a:t>
                      </a:r>
                      <a:endParaRPr lang="ru-RU" sz="11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3.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ПАО «Промсвязьбанк»</a:t>
                      </a:r>
                      <a:endParaRPr lang="ru-RU" sz="11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4.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 «РОСЭКСИМБАНК»</a:t>
                      </a:r>
                      <a:endParaRPr lang="ru-RU" sz="11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5.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ПАО «МТС-Банк»</a:t>
                      </a:r>
                      <a:endParaRPr lang="ru-RU" sz="11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100" i="1" dirty="0" smtClean="0">
                          <a:solidFill>
                            <a:srgbClr val="002060"/>
                          </a:solidFill>
                        </a:rPr>
                        <a:t>6. </a:t>
                      </a:r>
                      <a:r>
                        <a:rPr lang="ru-RU" sz="1100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Государственная корпорация развития «ВЭБ.РФ»</a:t>
                      </a:r>
                    </a:p>
                    <a:p>
                      <a:r>
                        <a:rPr lang="ru-RU" sz="1100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АО «Банк ДОМ.РФ»</a:t>
                      </a:r>
                    </a:p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</a:rPr>
                        <a:t>8. 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ПАО КБ «Центр-Инвест»</a:t>
                      </a:r>
                    </a:p>
                    <a:p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ПАО «Банк 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Синара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ПАО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Совкомбанк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ПАО «Московский кредитный банк»</a:t>
                      </a:r>
                    </a:p>
                    <a:p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 АО АКБ «НОВИКОМБАНК»</a:t>
                      </a:r>
                    </a:p>
                    <a:p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АО «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Россельхозбанк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946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 17 банков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Итого: 11 банков,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2 института развития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Итого: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 11 банков,</a:t>
                      </a:r>
                    </a:p>
                    <a:p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4 института развития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/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Итого: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 13 банков</a:t>
                      </a:r>
                    </a:p>
                  </a:txBody>
                  <a:tcPr marL="0" marR="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Итого: 11 банков,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2 института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 развития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4337" y="6381328"/>
            <a:ext cx="9031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Всего (по ЕАЭС): 63 банка, 8 институтов развития, </a:t>
            </a:r>
            <a:r>
              <a:rPr lang="ru-RU" b="1" dirty="0">
                <a:solidFill>
                  <a:srgbClr val="002060"/>
                </a:solidFill>
              </a:rPr>
              <a:t>1 </a:t>
            </a:r>
            <a:r>
              <a:rPr lang="ru-RU" b="1" dirty="0" smtClean="0">
                <a:solidFill>
                  <a:srgbClr val="002060"/>
                </a:solidFill>
              </a:rPr>
              <a:t>международная организация (ЕАБР)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0712" y="895616"/>
            <a:ext cx="5079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ЕАБР + Национальные финансовые организации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032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5983" y="249952"/>
            <a:ext cx="6426508" cy="23439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ОСНОВА 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64468" y="1196752"/>
            <a:ext cx="9325036" cy="4863098"/>
            <a:chOff x="-148161" y="937555"/>
            <a:chExt cx="9600709" cy="5316866"/>
          </a:xfrm>
          <a:effectLst/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2001805" y="3378091"/>
              <a:ext cx="0" cy="2204354"/>
            </a:xfrm>
            <a:prstGeom prst="line">
              <a:avLst/>
            </a:prstGeom>
            <a:ln w="12700">
              <a:solidFill>
                <a:srgbClr val="A0852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225061" y="3378091"/>
              <a:ext cx="0" cy="1023450"/>
            </a:xfrm>
            <a:prstGeom prst="line">
              <a:avLst/>
            </a:prstGeom>
            <a:ln w="12700">
              <a:solidFill>
                <a:srgbClr val="A0852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4819001" y="2551458"/>
              <a:ext cx="0" cy="409880"/>
            </a:xfrm>
            <a:prstGeom prst="line">
              <a:avLst/>
            </a:prstGeom>
            <a:ln w="12700">
              <a:solidFill>
                <a:srgbClr val="A0852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6598283" y="2000369"/>
              <a:ext cx="0" cy="971268"/>
            </a:xfrm>
            <a:prstGeom prst="line">
              <a:avLst/>
            </a:prstGeom>
            <a:ln w="12700">
              <a:solidFill>
                <a:srgbClr val="A0852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8155155" y="1291826"/>
              <a:ext cx="0" cy="1711388"/>
            </a:xfrm>
            <a:prstGeom prst="line">
              <a:avLst/>
            </a:prstGeom>
            <a:ln w="12700">
              <a:solidFill>
                <a:srgbClr val="A0852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21" name="Скругленный прямоугольник 20"/>
            <p:cNvSpPr/>
            <p:nvPr/>
          </p:nvSpPr>
          <p:spPr>
            <a:xfrm>
              <a:off x="2224215" y="3535544"/>
              <a:ext cx="4559410" cy="13442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A08520"/>
              </a:solidFill>
            </a:ln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defTabSz="225262"/>
              <a:r>
                <a:rPr lang="ru-RU" sz="1200" b="1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ВЕЭС</a:t>
              </a:r>
            </a:p>
            <a:p>
              <a:pPr marL="171450" indent="-171450" defTabSz="225262">
                <a:buFont typeface="Wingdings" panose="05000000000000000000" pitchFamily="2" charset="2"/>
                <a:buChar char="§"/>
              </a:pPr>
              <a:r>
                <a:rPr lang="ru-RU" sz="1200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Подписан </a:t>
              </a:r>
              <a:r>
                <a:rPr lang="ru-RU" sz="1200" b="1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Протокол </a:t>
              </a:r>
              <a:r>
                <a:rPr lang="ru-RU" sz="1200" b="1" dirty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 внесении изменений в Договор </a:t>
              </a:r>
              <a:r>
                <a:rPr lang="ru-RU" sz="1200" dirty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 ЕАЭС </a:t>
              </a:r>
              <a:r>
                <a:rPr lang="en-US" sz="1200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1200" i="1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проходит процедуру ратификации в государствах-членах ЕАЭС</a:t>
              </a:r>
              <a:r>
                <a:rPr lang="en-US" sz="1200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ru-RU" sz="1200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ru-RU" sz="12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71450" lvl="0" indent="-171450" defTabSz="225262">
                <a:buFont typeface="Wingdings" panose="05000000000000000000" pitchFamily="2" charset="2"/>
                <a:buChar char="§"/>
              </a:pPr>
              <a:r>
                <a:rPr lang="ru-RU" sz="1200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Принято </a:t>
              </a:r>
              <a:r>
                <a:rPr lang="ru-RU" sz="1200" b="1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Решение от 25.05.2023 г. №4 о принципах и форме использования </a:t>
              </a:r>
              <a:r>
                <a:rPr lang="ru-RU" sz="1200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средств </a:t>
              </a:r>
              <a:r>
                <a:rPr lang="en-US" sz="1200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1200" i="1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субсидирование, источник, ставка</a:t>
              </a:r>
              <a:r>
                <a:rPr lang="en-US" sz="1200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1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-148161" y="2275913"/>
              <a:ext cx="6264555" cy="5609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A08520"/>
              </a:solidFill>
            </a:ln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defTabSz="225262"/>
              <a:r>
                <a:rPr lang="ru-RU" sz="1200" b="1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ЕМПС</a:t>
              </a:r>
              <a:endParaRPr lang="ru-RU" sz="12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225262"/>
              <a:r>
                <a:rPr lang="ru-RU" sz="1200" b="1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Принято Решение от 26.10.23 г. № 3 </a:t>
              </a:r>
              <a:r>
                <a:rPr lang="en-US" sz="1200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1200" i="1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Положение о порядке </a:t>
              </a:r>
              <a:r>
                <a:rPr lang="ru-RU" sz="1200" i="1" dirty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отбора, порядок взаимодействия с финансовыми организациями, механизм использования средств и т.п.</a:t>
              </a:r>
              <a:r>
                <a:rPr lang="en-US" sz="1200" dirty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ru-RU" sz="1200" dirty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1853531" y="1331190"/>
              <a:ext cx="5159619" cy="84953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A08520"/>
              </a:solidFill>
            </a:ln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3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225262">
                <a:defRPr/>
              </a:pPr>
              <a:r>
                <a:rPr lang="ru-RU" sz="1200" b="1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ВЕЭС: </a:t>
              </a:r>
              <a:r>
                <a:rPr lang="ru-RU" sz="1200" b="1" u="sng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25.12.2023</a:t>
              </a:r>
              <a:endParaRPr lang="ru-RU" sz="1200" b="1" u="sng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71450" lvl="0" indent="-171450" defTabSz="225262">
                <a:buFont typeface="Wingdings" panose="05000000000000000000" pitchFamily="2" charset="2"/>
                <a:buChar char="§"/>
                <a:defRPr/>
              </a:pPr>
              <a:r>
                <a:rPr lang="ru-RU" sz="1200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Внесение </a:t>
              </a:r>
              <a:r>
                <a:rPr lang="ru-RU" sz="1200" dirty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изменений в Положение о Бюджете </a:t>
              </a:r>
              <a:r>
                <a:rPr lang="ru-RU" sz="1200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ЕАЭС</a:t>
              </a:r>
              <a:endParaRPr lang="ru-RU" sz="12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71450" lvl="0" indent="-171450" defTabSz="225262">
                <a:buFont typeface="Wingdings" panose="05000000000000000000" pitchFamily="2" charset="2"/>
                <a:buChar char="§"/>
                <a:defRPr/>
              </a:pPr>
              <a:r>
                <a:rPr lang="ru-RU" sz="1200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Утверждение </a:t>
              </a:r>
              <a:r>
                <a:rPr lang="ru-RU" sz="1200" dirty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Бюджета на следующий год с учетом действия механизма финансового содействия промышленной кооперации</a:t>
              </a:r>
            </a:p>
            <a:p>
              <a:pPr algn="ctr"/>
              <a:endParaRPr lang="ru-RU" sz="1300" b="1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право 23"/>
            <p:cNvSpPr/>
            <p:nvPr/>
          </p:nvSpPr>
          <p:spPr>
            <a:xfrm>
              <a:off x="-36956" y="2780927"/>
              <a:ext cx="9489504" cy="828092"/>
            </a:xfrm>
            <a:prstGeom prst="rightArrow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rgbClr val="A08520"/>
              </a:solidFill>
            </a:ln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300" b="1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852685" y="5031356"/>
              <a:ext cx="5189572" cy="1223065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A08520"/>
              </a:solidFill>
            </a:ln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defTabSz="225262"/>
              <a:r>
                <a:rPr lang="ru-RU" sz="1200" b="1" dirty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ЕМПС</a:t>
              </a:r>
            </a:p>
            <a:p>
              <a:pPr lvl="0" defTabSz="225262"/>
              <a:r>
                <a:rPr lang="ru-RU" sz="1200" dirty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Поручение от 21.10.2022 г. № 14 о создании механизма финансирования промышленной кооперации в ЕАЭС</a:t>
              </a:r>
            </a:p>
            <a:p>
              <a:pPr lvl="0" defTabSz="225262"/>
              <a:r>
                <a:rPr lang="ru-RU" sz="1200" b="1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ВЕЭС</a:t>
              </a:r>
              <a:endParaRPr lang="ru-RU" sz="12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225262"/>
              <a:r>
                <a:rPr lang="ru-RU" sz="1200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Поручение от 09.12.2022 г. № 1 </a:t>
              </a:r>
              <a:r>
                <a:rPr lang="ru-RU" sz="1200" dirty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 наделении Комиссии полномочиями</a:t>
              </a:r>
              <a:r>
                <a:rPr lang="en-US" sz="1200" dirty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dirty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финансировании кооперационных промышленных </a:t>
              </a:r>
              <a:r>
                <a:rPr lang="ru-RU" sz="1200" dirty="0" smtClean="0">
                  <a:solidFill>
                    <a:srgbClr val="1F497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проектов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042258" y="2984456"/>
              <a:ext cx="1076962" cy="40753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rgbClr val="A08520"/>
              </a:solidFill>
              <a:prstDash val="solid"/>
            </a:ln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300" b="1" kern="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IV</a:t>
              </a:r>
              <a:r>
                <a:rPr lang="ru-RU" sz="1300" b="1" kern="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квартал 2023</a:t>
              </a:r>
              <a:endParaRPr lang="ru-RU" sz="13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3855223" y="937555"/>
              <a:ext cx="4847176" cy="34555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A08520"/>
              </a:solidFill>
            </a:ln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defTabSz="225262">
                <a:defRPr/>
              </a:pPr>
              <a:r>
                <a:rPr lang="ru-RU" sz="1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Ратификация Протокола о внесении изменений в Договор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4262976" y="2984456"/>
              <a:ext cx="1152127" cy="40714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srgbClr val="A08520"/>
              </a:solidFill>
              <a:prstDash val="solid"/>
            </a:ln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kern="0" dirty="0" smtClean="0">
                  <a:solidFill>
                    <a:schemeClr val="tx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Октябрь 2023</a:t>
              </a:r>
              <a:endParaRPr lang="ru-RU" sz="1400" b="1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928514" y="2984456"/>
              <a:ext cx="569723" cy="40714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rgbClr val="A08520"/>
              </a:solidFill>
              <a:prstDash val="solid"/>
            </a:ln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ru-RU" sz="1400" b="1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 2023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1519916" y="2984456"/>
              <a:ext cx="917394" cy="40714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rgbClr val="A08520"/>
              </a:solidFill>
              <a:prstDash val="solid"/>
            </a:ln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kern="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2022</a:t>
              </a:r>
              <a:endParaRPr lang="ru-RU" sz="1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Скругленный прямоугольник 31"/>
          <p:cNvSpPr/>
          <p:nvPr/>
        </p:nvSpPr>
        <p:spPr>
          <a:xfrm>
            <a:off x="6501172" y="908720"/>
            <a:ext cx="3211547" cy="247274"/>
          </a:xfrm>
          <a:prstGeom prst="roundRect">
            <a:avLst/>
          </a:prstGeom>
          <a:solidFill>
            <a:schemeClr val="bg1"/>
          </a:solidFill>
          <a:ln>
            <a:solidFill>
              <a:srgbClr val="A08520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kern="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kern="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Запуск реализации финансирования проектов</a:t>
            </a:r>
            <a:endParaRPr lang="ru-RU" sz="1200" kern="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00" b="1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9237476" y="1160748"/>
            <a:ext cx="0" cy="2052228"/>
          </a:xfrm>
          <a:prstGeom prst="line">
            <a:avLst/>
          </a:prstGeom>
          <a:ln w="12700">
            <a:solidFill>
              <a:srgbClr val="A0852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 rot="18810534">
            <a:off x="9091736" y="3424231"/>
            <a:ext cx="576064" cy="2160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225262"/>
            <a:r>
              <a:rPr lang="ru-RU" sz="12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sz="12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44488" y="3068960"/>
            <a:ext cx="891052" cy="37239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rgbClr val="A08520"/>
            </a:solidFill>
            <a:prstDash val="solid"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812540" y="3429000"/>
            <a:ext cx="0" cy="2736304"/>
          </a:xfrm>
          <a:prstGeom prst="line">
            <a:avLst/>
          </a:prstGeom>
          <a:ln w="12700">
            <a:solidFill>
              <a:srgbClr val="A0852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92460" y="6129300"/>
            <a:ext cx="5241449" cy="592362"/>
          </a:xfrm>
          <a:prstGeom prst="roundRect">
            <a:avLst/>
          </a:prstGeom>
          <a:solidFill>
            <a:schemeClr val="bg1"/>
          </a:solidFill>
          <a:ln>
            <a:solidFill>
              <a:srgbClr val="A08520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ДПП ЕЭК </a:t>
            </a:r>
            <a:r>
              <a:rPr lang="ru-RU" sz="12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Доклад о механизмах финансирования промышленной кооперации в Евразийском экономическом союзе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653300" y="3068960"/>
            <a:ext cx="1296144" cy="37275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solidFill>
              <a:srgbClr val="A08520"/>
            </a:solidFill>
            <a:prstDash val="solid"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3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13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13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ru-RU" sz="13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 </a:t>
            </a:r>
            <a:endParaRPr lang="en-US" sz="13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2023  2024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7113240" y="3465005"/>
            <a:ext cx="0" cy="540059"/>
          </a:xfrm>
          <a:prstGeom prst="line">
            <a:avLst/>
          </a:prstGeom>
          <a:ln w="12700">
            <a:solidFill>
              <a:srgbClr val="A0852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40" name="Скругленный прямоугольник 39"/>
          <p:cNvSpPr/>
          <p:nvPr/>
        </p:nvSpPr>
        <p:spPr>
          <a:xfrm>
            <a:off x="7077236" y="3897052"/>
            <a:ext cx="2664296" cy="1026481"/>
          </a:xfrm>
          <a:prstGeom prst="roundRect">
            <a:avLst/>
          </a:prstGeom>
          <a:solidFill>
            <a:schemeClr val="bg1"/>
          </a:solidFill>
          <a:ln>
            <a:solidFill>
              <a:srgbClr val="A08520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225262"/>
            <a:r>
              <a:rPr lang="ru-RU" sz="12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ЕЭК</a:t>
            </a:r>
            <a:endParaRPr lang="ru-RU" sz="12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225262"/>
            <a:r>
              <a:rPr lang="ru-RU" sz="12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перечня финансовых организаций</a:t>
            </a:r>
          </a:p>
          <a:p>
            <a:pPr lvl="0" defTabSz="225262"/>
            <a:r>
              <a:rPr lang="ru-RU" sz="1200" i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(Банки и институты развития государств-членов ЕАЭС)</a:t>
            </a:r>
            <a:endParaRPr lang="ru-RU" sz="1200" i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812540" y="3897052"/>
            <a:ext cx="1440160" cy="0"/>
          </a:xfrm>
          <a:prstGeom prst="line">
            <a:avLst/>
          </a:prstGeom>
          <a:ln w="12700">
            <a:solidFill>
              <a:srgbClr val="A0852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496334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 rot="10800000" flipV="1">
            <a:off x="3517690" y="5544165"/>
            <a:ext cx="6141132" cy="2470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300"/>
              </a:spcBef>
            </a:pPr>
            <a:endParaRPr lang="ru-RU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4687" y="251102"/>
            <a:ext cx="7651245" cy="234394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МЕХАНИЗМА ФИНАНСОВОГО СОДЕЙСТВИЯ 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90270" y="5850831"/>
            <a:ext cx="4968552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300"/>
              </a:spcBef>
            </a:pPr>
            <a:r>
              <a:rPr lang="ru-RU" sz="12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запрос на субсидию превышает имеющийся объем средств программы субсидирования, решение принимается на основе механизма ранжирования приоритетов, предусмотренного Положением о порядке отбора совместных кооперационных проектов</a:t>
            </a:r>
            <a:endParaRPr lang="en-US" sz="1050" dirty="0" smtClean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049484"/>
              </p:ext>
            </p:extLst>
          </p:nvPr>
        </p:nvGraphicFramePr>
        <p:xfrm>
          <a:off x="257100" y="1232277"/>
          <a:ext cx="9386342" cy="42113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831804"/>
                <a:gridCol w="555453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поддержки </a:t>
                      </a:r>
                      <a:endParaRPr lang="ru-RU" b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Субсидирование части ставки по кредитам и займам в размере </a:t>
                      </a:r>
                      <a:r>
                        <a:rPr lang="ru-RU" sz="1800" b="0" u="non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ключевой ставки </a:t>
                      </a: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ЦБ/НБ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ЕЭК (</a:t>
                      </a:r>
                      <a:r>
                        <a:rPr lang="ru-RU" sz="1800" b="0" u="sng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≈1,8 млрд рублей на 2024 год)</a:t>
                      </a:r>
                      <a:endParaRPr lang="ru-RU" sz="1800" b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Максимальный объем субсидии*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u="non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 млн руб. в год на один проект</a:t>
                      </a:r>
                      <a:endParaRPr lang="ru-RU" u="non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субсидирования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реализации проекта 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5 лет</a:t>
                      </a:r>
                    </a:p>
                    <a:p>
                      <a:endParaRPr lang="ru-RU" u="non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коммерческая ставка кредита/займа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Ключевая ставка ЦБ/НБ + 6.5%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Валюта субсидирования </a:t>
                      </a:r>
                      <a:endParaRPr lang="ru-RU" sz="18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Российский рубль (по курсу на дату принятия решения Советом)</a:t>
                      </a:r>
                      <a:endParaRPr lang="ru-RU" sz="18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Валюта кредитования</a:t>
                      </a:r>
                      <a:endParaRPr lang="ru-RU" sz="18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Валюта одного из государств-членов</a:t>
                      </a:r>
                    </a:p>
                    <a:p>
                      <a:endParaRPr lang="ru-RU" sz="1800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61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 rot="10800000" flipV="1">
            <a:off x="3640706" y="1217247"/>
            <a:ext cx="6141132" cy="2470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300"/>
              </a:spcBef>
            </a:pPr>
            <a:r>
              <a:rPr lang="ru-RU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участию (и/или но не исключая):</a:t>
            </a:r>
            <a:endParaRPr lang="ru-RU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4825" y="251102"/>
            <a:ext cx="6426508" cy="234394"/>
          </a:xfrm>
        </p:spPr>
        <p:txBody>
          <a:bodyPr>
            <a:noAutofit/>
          </a:bodyPr>
          <a:lstStyle/>
          <a:p>
            <a:r>
              <a:rPr lang="ru-RU" sz="25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КРИТЕРИИ ПРОЕКТОВ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795" y="4047542"/>
            <a:ext cx="4609292" cy="190821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3+ »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проект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 участниками из трех и более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государств-членов;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Продукция,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производимая </a:t>
            </a:r>
            <a:b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поставляемая в рамках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проекта,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иметь сертификат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СТ-1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87385" y="1862329"/>
            <a:ext cx="45012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поставки</a:t>
            </a:r>
            <a:r>
              <a:rPr lang="ru-RU" sz="1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 5</a:t>
            </a:r>
            <a:r>
              <a:rPr lang="ru-RU" sz="14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%*</a:t>
            </a:r>
            <a:r>
              <a:rPr lang="en-US" sz="14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4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себестоимости конечной продукции </a:t>
            </a:r>
            <a:r>
              <a:rPr lang="ru-RU" sz="1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(комплектующие, материалы в производстве);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</a:t>
            </a:r>
            <a:r>
              <a:rPr lang="ru-RU" sz="1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≥10% </a:t>
            </a:r>
            <a:r>
              <a:rPr lang="ru-RU" sz="14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стоимости проекта (имущественный </a:t>
            </a:r>
            <a:r>
              <a:rPr lang="ru-RU" sz="1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взнос);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</a:t>
            </a:r>
            <a:r>
              <a:rPr lang="ru-RU" sz="1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 10% </a:t>
            </a:r>
            <a:r>
              <a:rPr lang="ru-RU" sz="14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стоимости проекта (связанные </a:t>
            </a:r>
            <a:r>
              <a:rPr lang="ru-RU" sz="1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проведением проектно-изыскательских и проектировочных работ, технологический инжиниринг, строительство, в </a:t>
            </a:r>
            <a:r>
              <a:rPr lang="ru-RU" sz="14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т.ч. инфраструктура </a:t>
            </a:r>
            <a:r>
              <a:rPr lang="ru-RU" sz="1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производства);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</a:t>
            </a:r>
            <a:r>
              <a:rPr lang="ru-RU" sz="1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 5</a:t>
            </a:r>
            <a:r>
              <a:rPr lang="ru-RU" sz="14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14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стоимости проекта (поставка </a:t>
            </a:r>
            <a:r>
              <a:rPr lang="ru-RU" sz="1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оборудования, ПО </a:t>
            </a:r>
            <a:r>
              <a:rPr lang="ru-RU" sz="14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пользования решением)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66630" y="4760679"/>
            <a:ext cx="4501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300"/>
              </a:spcBef>
            </a:pPr>
            <a:r>
              <a:rPr lang="ru-RU" sz="105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соответствии </a:t>
            </a:r>
            <a:r>
              <a:rPr lang="ru-RU" sz="105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Правилами определения страны происхождения отдельных видов товаров для целей государственных (муниципальных) закупок, утвержденными Решением Совета Евразийской экономической комиссии от 23 ноября 2020 г. №105 и приложения №1 к этим </a:t>
            </a:r>
            <a:r>
              <a:rPr lang="ru-RU" sz="105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 </a:t>
            </a:r>
            <a:endParaRPr lang="ru-RU" sz="105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97919" y="5553236"/>
            <a:ext cx="437160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</a:pPr>
            <a:r>
              <a:rPr lang="ru-RU" sz="11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11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участников из двух государств-членов, осуществляющих поставки</a:t>
            </a:r>
            <a:r>
              <a:rPr lang="ru-RU" sz="11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sz="1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5% минимального критерия первым, для второго допустим показатель 1,5% на момент начала проекта с доведением до 5% </a:t>
            </a:r>
            <a:r>
              <a:rPr lang="ru-RU" sz="11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не менее чем за 1 год до окончания проекта  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203422" y="3306535"/>
            <a:ext cx="4609292" cy="1908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endParaRPr lang="ru-RU" sz="1800" b="1" dirty="0" smtClean="0">
              <a:solidFill>
                <a:srgbClr val="1F497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8524" y="3222293"/>
            <a:ext cx="4953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новых производств, увеличение производственных мощностей и модернизация производства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65501" y="1407854"/>
            <a:ext cx="4940586" cy="1908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Times"/>
                <a:ea typeface="+mn-ea"/>
                <a:cs typeface="Time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0000" algn="just">
              <a:buFont typeface="Arial"/>
              <a:buNone/>
            </a:pPr>
            <a:r>
              <a:rPr lang="ru-RU" sz="1800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новых </a:t>
            </a:r>
            <a:r>
              <a:rPr lang="ru-RU" sz="1800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производств/модернизация, увеличение </a:t>
            </a:r>
            <a:r>
              <a:rPr lang="ru-RU" sz="1800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объемов взаимной торговли и </a:t>
            </a:r>
            <a:r>
              <a:rPr lang="ru-RU" sz="1800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инвестиций, наращивание экспорта, создание </a:t>
            </a:r>
            <a:r>
              <a:rPr lang="ru-RU" sz="1800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новых рабочих </a:t>
            </a:r>
            <a:r>
              <a:rPr lang="ru-RU" sz="1800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 и т.д.</a:t>
            </a:r>
            <a:endParaRPr lang="ru-RU" sz="1800" dirty="0">
              <a:solidFill>
                <a:srgbClr val="1F497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918950" y="3093436"/>
            <a:ext cx="1332148" cy="58347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85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2760" y="223838"/>
            <a:ext cx="6617940" cy="234394"/>
          </a:xfrm>
        </p:spPr>
        <p:txBody>
          <a:bodyPr>
            <a:noAutofit/>
          </a:bodyPr>
          <a:lstStyle/>
          <a:p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БАЛЛЬНАЯ ОЦЕНКА ПРОЕКТОВ</a:t>
            </a:r>
            <a:endParaRPr lang="ru-RU" sz="25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5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863975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676636" y="5983396"/>
            <a:ext cx="80460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300"/>
              </a:spcBef>
            </a:pP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Для каждого участника (кроме заемщика), по проекту баллы суммируются</a:t>
            </a:r>
          </a:p>
        </p:txBody>
      </p:sp>
      <p:sp>
        <p:nvSpPr>
          <p:cNvPr id="19" name="Объект 2"/>
          <p:cNvSpPr>
            <a:spLocks noGrp="1"/>
          </p:cNvSpPr>
          <p:nvPr>
            <p:ph idx="1"/>
          </p:nvPr>
        </p:nvSpPr>
        <p:spPr>
          <a:xfrm>
            <a:off x="506858" y="1088740"/>
            <a:ext cx="8926731" cy="37537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ru-RU" sz="1500" b="1" dirty="0">
                <a:solidFill>
                  <a:schemeClr val="tx2">
                    <a:lumMod val="75000"/>
                  </a:schemeClr>
                </a:solidFill>
              </a:rPr>
              <a:t>Коэффициент проекта рассчитывается как суммарное количество баллов, </a:t>
            </a: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  <a:t>полученное </a:t>
            </a:r>
            <a:r>
              <a:rPr lang="ru-RU" sz="1500" b="1" dirty="0">
                <a:solidFill>
                  <a:schemeClr val="tx2">
                    <a:lumMod val="75000"/>
                  </a:schemeClr>
                </a:solidFill>
              </a:rPr>
              <a:t>кооперационным проектом по указанным </a:t>
            </a: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  <a:t>параметрам. </a:t>
            </a:r>
            <a:b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  <a:t>Приоритетными </a:t>
            </a:r>
            <a:r>
              <a:rPr lang="ru-RU" sz="1500" b="1" dirty="0">
                <a:solidFill>
                  <a:schemeClr val="tx2">
                    <a:lumMod val="75000"/>
                  </a:schemeClr>
                </a:solidFill>
              </a:rPr>
              <a:t>для предоставления субсидии являются </a:t>
            </a: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  <a:t>проекты </a:t>
            </a:r>
            <a:r>
              <a:rPr lang="ru-RU" sz="1500" b="1" dirty="0">
                <a:solidFill>
                  <a:schemeClr val="tx2">
                    <a:lumMod val="75000"/>
                  </a:schemeClr>
                </a:solidFill>
              </a:rPr>
              <a:t>с наибольшим коэффициентом.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416496" y="2820747"/>
          <a:ext cx="9181019" cy="1724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3495"/>
                <a:gridCol w="1666564"/>
                <a:gridCol w="1666564"/>
                <a:gridCol w="1667198"/>
                <a:gridCol w="1667198"/>
              </a:tblGrid>
              <a:tr h="1293750">
                <a:tc rowSpan="2">
                  <a:txBody>
                    <a:bodyPr/>
                    <a:lstStyle/>
                    <a:p>
                      <a:pPr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сотрудничества </a:t>
                      </a:r>
                    </a:p>
                    <a:p>
                      <a:pPr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 участниками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кооперационного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проекта*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8" marR="66588" marT="9248" marB="0"/>
                </a:tc>
                <a:tc>
                  <a:txBody>
                    <a:bodyPr/>
                    <a:lstStyle/>
                    <a:p>
                      <a:pPr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Внесение доли в реализацию проекта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8" marR="66588" marT="924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инжиниринговых и строительных услуг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8" marR="66588" marT="924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Поставки технологического оборудования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8" marR="66588" marT="924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Поставки материалов, комплектующих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8" marR="66588" marT="924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0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8" marR="66588" marT="9248" marB="0" anchor="ctr"/>
                </a:tc>
                <a:tc>
                  <a:txBody>
                    <a:bodyPr/>
                    <a:lstStyle/>
                    <a:p>
                      <a:pPr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8" marR="66588" marT="9248" marB="0" anchor="ctr"/>
                </a:tc>
                <a:tc>
                  <a:txBody>
                    <a:bodyPr/>
                    <a:lstStyle/>
                    <a:p>
                      <a:pPr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8" marR="66588" marT="9248" marB="0" anchor="ctr"/>
                </a:tc>
                <a:tc>
                  <a:txBody>
                    <a:bodyPr/>
                    <a:lstStyle/>
                    <a:p>
                      <a:pPr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8" marR="66588" marT="9248" marB="0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416496" y="4681359"/>
          <a:ext cx="9181019" cy="11599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280"/>
                <a:gridCol w="2594722"/>
                <a:gridCol w="2033290"/>
                <a:gridCol w="2032727"/>
              </a:tblGrid>
              <a:tr h="895856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баллы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22" marR="64122" marT="924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продукции, ранее не производимой предприятиями государств-членов на территории Союза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22" marR="64122" marT="924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наращивания экспорта продукции в третьи страны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22" marR="64122" marT="924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создания новых рабочих мест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22" marR="64122" marT="924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0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22" marR="64122" marT="924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22" marR="64122" marT="924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22" marR="64122" marT="9248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416494" y="2002104"/>
          <a:ext cx="9181020" cy="670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282"/>
                <a:gridCol w="3312368"/>
                <a:gridCol w="3348370"/>
              </a:tblGrid>
              <a:tr h="335406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государств-членов участников проекта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8" marR="66588" marT="924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государства-члена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8" marR="66588" marT="924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государств-членов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8" marR="66588" marT="924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5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8" marR="66588" marT="924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88" marR="66588" marT="924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96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 rot="10800000" flipV="1">
            <a:off x="3764868" y="5697252"/>
            <a:ext cx="6141132" cy="2470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300"/>
              </a:spcBef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92660" y="251102"/>
            <a:ext cx="6426508" cy="23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rgbClr val="032953"/>
                </a:solidFill>
                <a:latin typeface="Times"/>
                <a:ea typeface="+mj-ea"/>
                <a:cs typeface="Times"/>
              </a:defRPr>
            </a:lvl1pPr>
          </a:lstStyle>
          <a:p>
            <a:pPr algn="ctr"/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05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524508" y="980728"/>
            <a:ext cx="8892988" cy="5076564"/>
          </a:xfrm>
        </p:spPr>
        <p:txBody>
          <a:bodyPr numCol="2">
            <a:noAutofit/>
          </a:bodyPr>
          <a:lstStyle/>
          <a:p>
            <a:pPr marL="0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1. </a:t>
            </a:r>
            <a:r>
              <a:rPr lang="ru-RU" sz="14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ЗАЁМЩИК</a:t>
            </a:r>
          </a:p>
          <a:p>
            <a:pPr marL="457200" lvl="1" indent="0" algn="just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 и осуществляет экономическую деятельность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отраслях промышленности не менее 1 года с даты регистрации или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предприятие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вновь создано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целей реализации проекта на территории государства-члена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ЕАЭС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1" indent="0" algn="just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задолженностей по налогам, сборами и платежам;</a:t>
            </a:r>
          </a:p>
          <a:p>
            <a:pPr marL="457200" lvl="1" indent="0" algn="just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 должен находиться в процессе реорганизации или ликвидации.</a:t>
            </a:r>
          </a:p>
          <a:p>
            <a:pPr lvl="1">
              <a:lnSpc>
                <a:spcPct val="120000"/>
              </a:lnSpc>
              <a:spcBef>
                <a:spcPts val="500"/>
              </a:spcBef>
              <a:buFontTx/>
              <a:buChar char="-"/>
              <a:tabLst>
                <a:tab pos="3943350" algn="l"/>
              </a:tabLst>
            </a:pP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endParaRPr lang="ru-RU" sz="1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endParaRPr lang="ru-RU" sz="1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endParaRPr lang="ru-RU" sz="1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500"/>
              </a:spcBef>
              <a:buFontTx/>
              <a:buChar char="-"/>
              <a:tabLst>
                <a:tab pos="3943350" algn="l"/>
              </a:tabLst>
            </a:pPr>
            <a:endParaRPr lang="ru-RU" sz="1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2. </a:t>
            </a:r>
            <a:r>
              <a:rPr lang="ru-RU" sz="14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БАНК/ФИНАНСОВАЯ ОРГАНИЗАЦИЯ</a:t>
            </a:r>
          </a:p>
          <a:p>
            <a:pPr marL="457200" lvl="1" indent="0" algn="just"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Статус резидента государства-члена ЕАЭС;</a:t>
            </a:r>
          </a:p>
          <a:p>
            <a:pPr marL="457200" lvl="1" indent="0" algn="just"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Лицензия на банковскую деятельность;</a:t>
            </a:r>
          </a:p>
          <a:p>
            <a:pPr marL="457200" lvl="1" indent="0" algn="just"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Срок деятельности не менее 5 лет;</a:t>
            </a:r>
          </a:p>
          <a:p>
            <a:pPr marL="457200" lvl="1" indent="0" algn="just"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 является иностранным юридическим лицом;</a:t>
            </a:r>
          </a:p>
          <a:p>
            <a:pPr marL="457200" lvl="1" indent="0" algn="just"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просроченной или </a:t>
            </a:r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неурегулирован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-ной задолженности по субсидиям, бюджетным инвестициям и иным обязательствам перед госорганами;</a:t>
            </a:r>
          </a:p>
          <a:p>
            <a:pPr marL="457200" lvl="1" indent="0" algn="just"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Наличие опыта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инвестиционного </a:t>
            </a:r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финан-сирования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1" indent="0" algn="just"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 должен/на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находиться в процессе реорганизации или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ликвидации.</a:t>
            </a:r>
          </a:p>
          <a:p>
            <a:pPr marL="504000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endParaRPr lang="ru-RU" sz="1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4000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4000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endParaRPr lang="ru-RU" sz="1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4000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endParaRPr lang="ru-RU" sz="1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endParaRPr lang="ru-RU" sz="1600" u="sng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4548" y="4828328"/>
            <a:ext cx="7743310" cy="673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120000"/>
              </a:lnSpc>
              <a:spcBef>
                <a:spcPts val="500"/>
              </a:spcBef>
              <a:tabLst>
                <a:tab pos="3943350" algn="l"/>
              </a:tabLst>
            </a:pPr>
            <a:r>
              <a:rPr lang="ru-RU" sz="14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НАЦИОНАЛЬНЫЕ ИНСТИТУТЫ РАЗВИТИЯ И ЕАБР</a:t>
            </a:r>
          </a:p>
          <a:p>
            <a:pPr lvl="0" algn="ctr" defTabSz="457200">
              <a:lnSpc>
                <a:spcPct val="120000"/>
              </a:lnSpc>
              <a:spcBef>
                <a:spcPts val="500"/>
              </a:spcBef>
              <a:tabLst>
                <a:tab pos="3943350" algn="l"/>
              </a:tabLst>
            </a:pPr>
            <a:r>
              <a:rPr lang="ru-RU" sz="1400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выносятся на утверждение </a:t>
            </a:r>
            <a:r>
              <a:rPr lang="ru-RU" sz="1400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государством-членом, юридическим лицом которого </a:t>
            </a:r>
            <a:r>
              <a:rPr lang="ru-RU" sz="1400" dirty="0" smtClean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являются</a:t>
            </a:r>
            <a:r>
              <a:rPr lang="ru-RU" sz="1400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9666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7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31087" y="1224680"/>
            <a:ext cx="7437076" cy="20477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Бизнес ЕАЭС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240025" y="1522561"/>
            <a:ext cx="7437076" cy="20477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Направляет заявку с приложениям предварительного комплекта </a:t>
            </a:r>
            <a:r>
              <a:rPr lang="ru-RU" sz="1300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документов</a:t>
            </a:r>
            <a:endParaRPr lang="ru-RU" sz="1300" dirty="0">
              <a:solidFill>
                <a:srgbClr val="00206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307560" y="2309501"/>
            <a:ext cx="2720552" cy="20477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Банки и институты развития</a:t>
            </a:r>
            <a:endParaRPr lang="ru-RU" sz="1400" dirty="0">
              <a:solidFill>
                <a:schemeClr val="bg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325597" y="2593610"/>
            <a:ext cx="2720552" cy="85376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Оценка заявки и предварительное заключение</a:t>
            </a:r>
            <a:endParaRPr lang="ru-RU" sz="1300" dirty="0">
              <a:solidFill>
                <a:srgbClr val="00206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23656" y="2229617"/>
            <a:ext cx="2356658" cy="22727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Комиссия (ДПП)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323655" y="2529653"/>
            <a:ext cx="2365267" cy="104336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Комиссия регистрирует заявку </a:t>
            </a:r>
            <a:r>
              <a:rPr lang="ru-RU" sz="1300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и проверяет на комплектность документов (пакет проектов формируется до </a:t>
            </a:r>
            <a:r>
              <a:rPr lang="ru-RU" sz="1300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1 апреля </a:t>
            </a:r>
            <a:r>
              <a:rPr lang="ru-RU" sz="1300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и </a:t>
            </a:r>
            <a:r>
              <a:rPr lang="ru-RU" sz="1300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1 октября</a:t>
            </a:r>
            <a:r>
              <a:rPr lang="ru-RU" sz="1300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текущего года)  </a:t>
            </a:r>
            <a:endParaRPr lang="ru-RU" sz="1300" dirty="0">
              <a:solidFill>
                <a:srgbClr val="00206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4100408" y="2666450"/>
            <a:ext cx="2223247" cy="146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2676872" y="1844824"/>
            <a:ext cx="0" cy="4050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4250392" y="2080257"/>
            <a:ext cx="18484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i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Направляет </a:t>
            </a:r>
            <a:r>
              <a:rPr lang="ru-RU" sz="1000" i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заявку в </a:t>
            </a:r>
            <a:r>
              <a:rPr lang="ru-RU" sz="1000" i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Комиссию</a:t>
            </a:r>
            <a:endParaRPr lang="ru-RU" sz="1000" i="1" dirty="0">
              <a:solidFill>
                <a:srgbClr val="00206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cxnSp>
        <p:nvCxnSpPr>
          <p:cNvPr id="67" name="Прямая со стрелкой 66"/>
          <p:cNvCxnSpPr/>
          <p:nvPr/>
        </p:nvCxnSpPr>
        <p:spPr>
          <a:xfrm flipH="1">
            <a:off x="4085781" y="3338218"/>
            <a:ext cx="2193994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4085781" y="3338218"/>
            <a:ext cx="2281754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50"/>
              </a:spcAft>
            </a:pPr>
            <a:r>
              <a:rPr lang="ru-RU" sz="1000" i="1" dirty="0">
                <a:solidFill>
                  <a:srgbClr val="002060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о</a:t>
            </a:r>
            <a:r>
              <a:rPr lang="ru-RU" sz="1000" i="1" dirty="0" smtClean="0">
                <a:solidFill>
                  <a:srgbClr val="002060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братный </a:t>
            </a:r>
            <a:r>
              <a:rPr lang="ru-RU" sz="1000" i="1" dirty="0">
                <a:solidFill>
                  <a:srgbClr val="002060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запрос о доработке </a:t>
            </a:r>
            <a:r>
              <a:rPr lang="ru-RU" sz="1000" i="1" dirty="0" smtClean="0">
                <a:solidFill>
                  <a:srgbClr val="002060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материалов (при необходимости</a:t>
            </a:r>
            <a:r>
              <a:rPr lang="ru-RU" sz="975" i="1" dirty="0" smtClean="0"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)</a:t>
            </a:r>
            <a:endParaRPr lang="ru-RU" sz="975" dirty="0">
              <a:latin typeface="Times" panose="02020603050405020304" pitchFamily="18" charset="0"/>
              <a:ea typeface="Calibri" panose="020F0502020204030204" pitchFamily="34" charset="0"/>
              <a:cs typeface="Times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/>
          </p:nvPr>
        </p:nvGraphicFramePr>
        <p:xfrm>
          <a:off x="14209" y="3935733"/>
          <a:ext cx="968197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9" name="Группа 18"/>
          <p:cNvGrpSpPr/>
          <p:nvPr/>
        </p:nvGrpSpPr>
        <p:grpSpPr>
          <a:xfrm rot="16200000">
            <a:off x="542512" y="4781890"/>
            <a:ext cx="396043" cy="432048"/>
            <a:chOff x="2050564" y="165369"/>
            <a:chExt cx="394379" cy="461349"/>
          </a:xfrm>
        </p:grpSpPr>
        <p:sp>
          <p:nvSpPr>
            <p:cNvPr id="22" name="Стрелка влево 21"/>
            <p:cNvSpPr/>
            <p:nvPr/>
          </p:nvSpPr>
          <p:spPr>
            <a:xfrm>
              <a:off x="2050564" y="165369"/>
              <a:ext cx="394379" cy="461349"/>
            </a:xfrm>
            <a:prstGeom prst="leftArrow">
              <a:avLst/>
            </a:prstGeom>
            <a:solidFill>
              <a:schemeClr val="accent1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Стрелка влево 4"/>
            <p:cNvSpPr/>
            <p:nvPr/>
          </p:nvSpPr>
          <p:spPr>
            <a:xfrm>
              <a:off x="2050564" y="257639"/>
              <a:ext cx="276065" cy="2768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900" kern="1200"/>
            </a:p>
          </p:txBody>
        </p:sp>
      </p:grpSp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1169232266"/>
              </p:ext>
            </p:extLst>
          </p:nvPr>
        </p:nvGraphicFramePr>
        <p:xfrm>
          <a:off x="14209" y="5282947"/>
          <a:ext cx="968197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9" name="Соединительная линия уступом 8"/>
          <p:cNvCxnSpPr/>
          <p:nvPr/>
        </p:nvCxnSpPr>
        <p:spPr>
          <a:xfrm>
            <a:off x="8697531" y="2666610"/>
            <a:ext cx="245277" cy="1161321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360712" y="439951"/>
            <a:ext cx="6975856" cy="234394"/>
          </a:xfrm>
        </p:spPr>
        <p:txBody>
          <a:bodyPr>
            <a:noAutofit/>
          </a:bodyPr>
          <a:lstStyle/>
          <a:p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МЕХАНИЗМ </a:t>
            </a:r>
            <a:r>
              <a:rPr lang="ru-RU" sz="25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РАССМОТРЕНИЯ </a:t>
            </a:r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 ОДОБРЕНИЯ </a:t>
            </a:r>
            <a:r>
              <a:rPr lang="ru-RU" sz="25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5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500" dirty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272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 rot="10800000" flipV="1">
            <a:off x="3778413" y="6021288"/>
            <a:ext cx="6141132" cy="2470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300"/>
              </a:spcBef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143" y="1203286"/>
            <a:ext cx="9145016" cy="5472608"/>
          </a:xfrm>
        </p:spPr>
        <p:txBody>
          <a:bodyPr numCol="2">
            <a:normAutofit fontScale="7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реализацией проекта осуществляет финансовая организация.</a:t>
            </a:r>
          </a:p>
          <a:p>
            <a:pPr marL="0" indent="0">
              <a:spcBef>
                <a:spcPts val="600"/>
              </a:spcBef>
              <a:buNone/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Финансовая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обязуется: 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соблюдение соответствия кооперационных проектов критериям их отбора;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контролировать соответствие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заемщика требованиям;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контроль за целевым расходованием заемщиком средств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кредита.</a:t>
            </a:r>
          </a:p>
          <a:p>
            <a:pPr marL="0" indent="0">
              <a:spcBef>
                <a:spcPts val="600"/>
              </a:spcBef>
              <a:buNone/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осуществляется Комиссией на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</a:t>
            </a:r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отчетов от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финансовой организации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ru-RU" sz="2400" u="sng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ru-RU" sz="2400" u="sng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ru-RU" sz="2400" u="sng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ru-RU" sz="2400" u="sng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ru-RU" sz="2400" u="sng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ru-RU" sz="2400" u="sng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Заемщик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 отчеты в финансовую организацию, далее </a:t>
            </a:r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организация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ЕЭК </a:t>
            </a:r>
            <a:r>
              <a:rPr lang="ru-RU" sz="24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ежеквартально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предоставляет: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ходе реализации кооперационного проекта;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о выполнении заемщиком финансовых обязательств по кредитному договору;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соответствия заемщика требованиям;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соответствия кооперационного проекта критериям отбора.</a:t>
            </a:r>
          </a:p>
          <a:p>
            <a:pPr marL="0" indent="0">
              <a:spcBef>
                <a:spcPts val="600"/>
              </a:spcBef>
              <a:buNone/>
            </a:pPr>
            <a:endParaRPr lang="en-US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5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15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ru-RU" sz="29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0">
              <a:spcBef>
                <a:spcPts val="600"/>
              </a:spcBef>
              <a:buNone/>
            </a:pPr>
            <a:endParaRPr lang="ru-RU" sz="29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360363">
              <a:spcBef>
                <a:spcPts val="600"/>
              </a:spcBef>
            </a:pP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324708" y="260648"/>
            <a:ext cx="7290604" cy="23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rgbClr val="032953"/>
                </a:solidFill>
                <a:latin typeface="Times"/>
                <a:ea typeface="+mj-ea"/>
                <a:cs typeface="Times"/>
              </a:defRPr>
            </a:lvl1pPr>
          </a:lstStyle>
          <a:p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ОТЧЕТНОСТЬ, КОНТРОЛЬ, ОБЯЗАТЕЛЬСТВА</a:t>
            </a:r>
            <a:endParaRPr lang="ru-RU" sz="105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28434" y="6237312"/>
            <a:ext cx="378042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300"/>
              </a:spcBef>
            </a:pPr>
            <a:endPara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</a:pPr>
            <a:endParaRPr lang="ru-RU" sz="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901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0425" y="265233"/>
            <a:ext cx="7725308" cy="2343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ПРИОСТАНОВЛЕНИЕ, ПРЕКРАЩЕНИЕ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 субсидии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3346" y="1619402"/>
            <a:ext cx="3624582" cy="1061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8287">
              <a:spcBef>
                <a:spcPts val="600"/>
              </a:spcBef>
            </a:pPr>
            <a:r>
              <a:rPr lang="ru-RU" sz="15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Несоответствие </a:t>
            </a:r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критериям 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отбора; </a:t>
            </a:r>
            <a:endPara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Непредставление отчетов в установленные сроки;</a:t>
            </a:r>
            <a:endPara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</a:t>
            </a:r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замены 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финансовой </a:t>
            </a:r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Несоответствие </a:t>
            </a:r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банка 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</a:t>
            </a:r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36576" y="3537012"/>
            <a:ext cx="306034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Комиссии</a:t>
            </a:r>
            <a:endParaRPr lang="ru-RU" sz="1500" u="sng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rabicPeriod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приостановлении 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+ 6 месяцев на устранение нарушений (замену фин. организации)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64568" y="3537012"/>
            <a:ext cx="3078342" cy="877163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576736" y="3104964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612740" y="3104964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дней 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92560" y="4833156"/>
            <a:ext cx="8208912" cy="87716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576736" y="4473116"/>
            <a:ext cx="0" cy="3316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612740" y="4437112"/>
            <a:ext cx="1339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 6 месяцев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836876" y="4761148"/>
            <a:ext cx="1887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Комиссии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421052" y="5085184"/>
            <a:ext cx="40722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Решение о прекращении предоставления и возврате субсидии (100 %)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16496" y="1628800"/>
            <a:ext cx="4500499" cy="4329877"/>
          </a:xfrm>
          <a:prstGeom prst="roundRect">
            <a:avLst/>
          </a:prstGeom>
          <a:noFill/>
          <a:ln w="12700"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965234" y="1628800"/>
            <a:ext cx="4445466" cy="4332162"/>
          </a:xfrm>
          <a:prstGeom prst="roundRect">
            <a:avLst/>
          </a:prstGeom>
          <a:noFill/>
          <a:ln w="12700"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81941" y="1281894"/>
            <a:ext cx="21299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ПРИОСТАНОВЛЕНИЕ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377430" y="1277852"/>
            <a:ext cx="16156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421052" y="1747389"/>
            <a:ext cx="3752117" cy="1431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8287">
              <a:spcBef>
                <a:spcPts val="600"/>
              </a:spcBef>
            </a:pPr>
            <a:r>
              <a:rPr lang="ru-RU" sz="15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При </a:t>
            </a:r>
            <a:r>
              <a:rPr lang="ru-RU" sz="12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неустранении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нарушений в течение 6 месяцев; </a:t>
            </a:r>
            <a:endPara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Нецелевое использование финансовых средств;</a:t>
            </a:r>
            <a:endPara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Досрочное расторжение кредитного договора;</a:t>
            </a:r>
            <a:endPara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Решение об отказе от реализации проекта;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Банкротство заемщика.</a:t>
            </a:r>
          </a:p>
          <a:p>
            <a:endParaRPr lang="ru-RU" sz="1200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316303" y="1811623"/>
            <a:ext cx="3900412" cy="122688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250106" y="4185084"/>
            <a:ext cx="1124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 flipH="1">
            <a:off x="7185249" y="3240235"/>
            <a:ext cx="16618" cy="15209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00472" y="6237312"/>
            <a:ext cx="4953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Комиссия</a:t>
            </a: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прекращает перечисление денежных средств до принятия </a:t>
            </a: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Советом, информирует фин. организацию, выносит вопрос на Совет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133020" y="6237312"/>
            <a:ext cx="4953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ru-RU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</a:t>
            </a:r>
            <a:r>
              <a:rPr lang="ru-RU" sz="105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расторгает Соглашение, уведомляет фин. организацию о возврате суммы в течение 10 календарных дней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16596" y="2888940"/>
            <a:ext cx="259228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05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Приостановление платежей </a:t>
            </a:r>
            <a:r>
              <a:rPr lang="ru-RU" sz="105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Комиссией*</a:t>
            </a:r>
          </a:p>
          <a:p>
            <a:pPr>
              <a:spcBef>
                <a:spcPts val="600"/>
              </a:spcBef>
            </a:pPr>
            <a:endParaRPr lang="ru-RU" sz="105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576736" y="2708920"/>
            <a:ext cx="0" cy="1800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028564" y="5121188"/>
            <a:ext cx="33429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возобновлении  (новое соглашение при замене фин. организации)</a:t>
            </a:r>
          </a:p>
        </p:txBody>
      </p:sp>
    </p:spTree>
    <p:extLst>
      <p:ext uri="{BB962C8B-B14F-4D97-AF65-F5344CB8AC3E}">
        <p14:creationId xmlns:p14="http://schemas.microsoft.com/office/powerpoint/2010/main" val="4236461760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68687</TotalTime>
  <Words>1991</Words>
  <Application>Microsoft Office PowerPoint</Application>
  <PresentationFormat>Лист A4 (210x297 мм)</PresentationFormat>
  <Paragraphs>355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1_Тема Office</vt:lpstr>
      <vt:lpstr>Презентация PowerPoint</vt:lpstr>
      <vt:lpstr>ПРАВОВАЯ ОСНОВА </vt:lpstr>
      <vt:lpstr>ОСНОВНЫЕ ХАРАКТЕРИСТИКИ МЕХАНИЗМА ФИНАНСОВОГО СОДЕЙСТВИЯ </vt:lpstr>
      <vt:lpstr>НАПРАВЛЕНИЯ И КРИТЕРИИ ПРОЕКТОВ</vt:lpstr>
      <vt:lpstr>БАЛЛЬНАЯ ОЦЕНКА ПРОЕКТОВ</vt:lpstr>
      <vt:lpstr>Презентация PowerPoint</vt:lpstr>
      <vt:lpstr>МЕХАНИЗМ РАССМОТРЕНИЯ И ОДОБРЕНИЯ  </vt:lpstr>
      <vt:lpstr>Презентация PowerPoint</vt:lpstr>
      <vt:lpstr>ПРИОСТАНОВЛЕНИЕ, ПРЕКРАЩЕНИЕ  выплаты субсидии</vt:lpstr>
      <vt:lpstr>ОТРАСЛИ ПРОМЫШЛЕННОСТИ настоящий перечень не является исчерпывающим и по решению ЕМПС в него могут вноситься изменения</vt:lpstr>
      <vt:lpstr>Презентация PowerPoint</vt:lpstr>
      <vt:lpstr>ФИНАНСОВЫЕ ОРГАНИЗАЦИИ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Филоненко Иван Иванович</dc:creator>
  <cp:keywords>ДЕАЭС;Департамент развития интеграции</cp:keywords>
  <cp:lastModifiedBy>Михневич Сергей Владимирович</cp:lastModifiedBy>
  <cp:revision>1585</cp:revision>
  <cp:lastPrinted>2023-11-22T14:50:37Z</cp:lastPrinted>
  <dcterms:created xsi:type="dcterms:W3CDTF">2014-03-12T13:28:36Z</dcterms:created>
  <dcterms:modified xsi:type="dcterms:W3CDTF">2024-04-02T10:13:28Z</dcterms:modified>
</cp:coreProperties>
</file>