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3" r:id="rId2"/>
    <p:sldId id="262" r:id="rId3"/>
    <p:sldId id="320" r:id="rId4"/>
    <p:sldId id="319" r:id="rId5"/>
    <p:sldId id="323" r:id="rId6"/>
    <p:sldId id="322" r:id="rId7"/>
    <p:sldId id="258" r:id="rId8"/>
    <p:sldId id="316" r:id="rId9"/>
    <p:sldId id="259" r:id="rId10"/>
    <p:sldId id="31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ED8"/>
    <a:srgbClr val="F2F2F2"/>
    <a:srgbClr val="1346A5"/>
    <a:srgbClr val="43B1F1"/>
    <a:srgbClr val="F4ADBB"/>
    <a:srgbClr val="C1E7FC"/>
    <a:srgbClr val="446488"/>
    <a:srgbClr val="E9ECF6"/>
    <a:srgbClr val="8C9FD1"/>
    <a:srgbClr val="FAC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775"/>
  </p:normalViewPr>
  <p:slideViewPr>
    <p:cSldViewPr snapToGrid="0" snapToObjects="1">
      <p:cViewPr varScale="1">
        <p:scale>
          <a:sx n="93" d="100"/>
          <a:sy n="93" d="100"/>
        </p:scale>
        <p:origin x="21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irada/Desktop/&#1055;&#1086;&#1090;&#1088;&#1077;&#1073;&#1085;&#1086;&#1089;&#1090;&#1100;_&#1074;%20&#1082;&#1072;&#1076;&#1088;&#1072;&#1093;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irada/Desktop/&#1055;&#1086;&#1090;&#1088;&#1077;&#1073;&#1085;&#1086;&#1089;&#1090;&#1100;_&#1074;%20&#1082;&#1072;&#1076;&#1088;&#1072;&#1093;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irada/Downloads/2022_04_14_Refleksiia_uchastnika_RD_intensiva_General'nyi_konstruktor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4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66631848569318"/>
          <c:y val="2.5419287975698351E-2"/>
          <c:w val="0.8773336815143068"/>
          <c:h val="0.786703914034668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46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7B-D64A-9C47-A1DF6338822F}"/>
              </c:ext>
            </c:extLst>
          </c:dPt>
          <c:dPt>
            <c:idx val="1"/>
            <c:invertIfNegative val="0"/>
            <c:bubble3D val="0"/>
            <c:spPr>
              <a:solidFill>
                <a:srgbClr val="F3B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7B-D64A-9C47-A1DF6338822F}"/>
              </c:ext>
            </c:extLst>
          </c:dPt>
          <c:dPt>
            <c:idx val="2"/>
            <c:invertIfNegative val="0"/>
            <c:bubble3D val="0"/>
            <c:spPr>
              <a:solidFill>
                <a:srgbClr val="F296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7B-D64A-9C47-A1DF6338822F}"/>
              </c:ext>
            </c:extLst>
          </c:dPt>
          <c:dPt>
            <c:idx val="3"/>
            <c:invertIfNegative val="0"/>
            <c:bubble3D val="0"/>
            <c:spPr>
              <a:solidFill>
                <a:srgbClr val="85CFFB"/>
              </a:solidFill>
              <a:ln>
                <a:solidFill>
                  <a:srgbClr val="85CFF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7B-D64A-9C47-A1DF6338822F}"/>
              </c:ext>
            </c:extLst>
          </c:dPt>
          <c:dPt>
            <c:idx val="4"/>
            <c:invertIfNegative val="0"/>
            <c:bubble3D val="0"/>
            <c:spPr>
              <a:solidFill>
                <a:srgbClr val="6794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7B-D64A-9C47-A1DF6338822F}"/>
              </c:ext>
            </c:extLst>
          </c:dPt>
          <c:cat>
            <c:numRef>
              <c:f>Лист1!$H$175:$L$175</c:f>
              <c:numCache>
                <c:formatCode>General</c:formatCode>
                <c:ptCount val="5"/>
              </c:numCache>
            </c:numRef>
          </c:cat>
          <c:val>
            <c:numRef>
              <c:f>Лист1!$H$177:$L$177</c:f>
              <c:numCache>
                <c:formatCode>0</c:formatCode>
                <c:ptCount val="5"/>
                <c:pt idx="0">
                  <c:v>5767.1904761904771</c:v>
                </c:pt>
                <c:pt idx="1">
                  <c:v>2186.75</c:v>
                </c:pt>
                <c:pt idx="2">
                  <c:v>1163.1666666666667</c:v>
                </c:pt>
                <c:pt idx="3">
                  <c:v>965.22222222222217</c:v>
                </c:pt>
                <c:pt idx="4">
                  <c:v>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7B-D64A-9C47-A1DF6338822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D1E8"/>
              </a:solidFill>
              <a:ln>
                <a:solidFill>
                  <a:srgbClr val="1346A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57B-D64A-9C47-A1DF6338822F}"/>
              </c:ext>
            </c:extLst>
          </c:dPt>
          <c:dPt>
            <c:idx val="1"/>
            <c:invertIfNegative val="0"/>
            <c:bubble3D val="0"/>
            <c:spPr>
              <a:solidFill>
                <a:srgbClr val="FDEBDE"/>
              </a:solidFill>
              <a:ln>
                <a:solidFill>
                  <a:srgbClr val="F3B08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C57B-D64A-9C47-A1DF6338822F}"/>
              </c:ext>
            </c:extLst>
          </c:dPt>
          <c:dPt>
            <c:idx val="2"/>
            <c:invertIfNegative val="0"/>
            <c:bubble3D val="0"/>
            <c:spPr>
              <a:solidFill>
                <a:srgbClr val="FBE6EE"/>
              </a:solidFill>
              <a:ln>
                <a:solidFill>
                  <a:srgbClr val="F296A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C57B-D64A-9C47-A1DF6338822F}"/>
              </c:ext>
            </c:extLst>
          </c:dPt>
          <c:dPt>
            <c:idx val="3"/>
            <c:invertIfNegative val="0"/>
            <c:bubble3D val="0"/>
            <c:spPr>
              <a:solidFill>
                <a:srgbClr val="E2F3FD"/>
              </a:solidFill>
              <a:ln>
                <a:solidFill>
                  <a:srgbClr val="85CFF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C57B-D64A-9C47-A1DF6338822F}"/>
              </c:ext>
            </c:extLst>
          </c:dPt>
          <c:dPt>
            <c:idx val="4"/>
            <c:invertIfNegative val="0"/>
            <c:bubble3D val="0"/>
            <c:spPr>
              <a:solidFill>
                <a:srgbClr val="B1CAA0"/>
              </a:solidFill>
              <a:ln>
                <a:solidFill>
                  <a:srgbClr val="67944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C57B-D64A-9C47-A1DF6338822F}"/>
              </c:ext>
            </c:extLst>
          </c:dPt>
          <c:cat>
            <c:numRef>
              <c:f>Лист1!$H$175:$L$175</c:f>
              <c:numCache>
                <c:formatCode>General</c:formatCode>
                <c:ptCount val="5"/>
              </c:numCache>
            </c:numRef>
          </c:cat>
          <c:val>
            <c:numRef>
              <c:f>Лист1!$H$178:$L$178</c:f>
              <c:numCache>
                <c:formatCode>0</c:formatCode>
                <c:ptCount val="5"/>
                <c:pt idx="0">
                  <c:v>2384</c:v>
                </c:pt>
                <c:pt idx="1">
                  <c:v>692</c:v>
                </c:pt>
                <c:pt idx="2">
                  <c:v>1216</c:v>
                </c:pt>
                <c:pt idx="3">
                  <c:v>434</c:v>
                </c:pt>
                <c:pt idx="4">
                  <c:v>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57B-D64A-9C47-A1DF6338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962427120"/>
        <c:axId val="1962030736"/>
      </c:barChart>
      <c:catAx>
        <c:axId val="196242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2030736"/>
        <c:crosses val="autoZero"/>
        <c:auto val="1"/>
        <c:lblAlgn val="ctr"/>
        <c:lblOffset val="100"/>
        <c:noMultiLvlLbl val="0"/>
      </c:catAx>
      <c:valAx>
        <c:axId val="196203073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96242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46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1D-564C-BEA5-F09204EBBD9C}"/>
              </c:ext>
            </c:extLst>
          </c:dPt>
          <c:dPt>
            <c:idx val="1"/>
            <c:invertIfNegative val="0"/>
            <c:bubble3D val="0"/>
            <c:spPr>
              <a:solidFill>
                <a:srgbClr val="F3B08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1D-564C-BEA5-F09204EBBD9C}"/>
              </c:ext>
            </c:extLst>
          </c:dPt>
          <c:dPt>
            <c:idx val="2"/>
            <c:invertIfNegative val="0"/>
            <c:bubble3D val="0"/>
            <c:spPr>
              <a:solidFill>
                <a:srgbClr val="F296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1D-564C-BEA5-F09204EBBD9C}"/>
              </c:ext>
            </c:extLst>
          </c:dPt>
          <c:dPt>
            <c:idx val="3"/>
            <c:invertIfNegative val="0"/>
            <c:bubble3D val="0"/>
            <c:spPr>
              <a:solidFill>
                <a:srgbClr val="85CF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1D-564C-BEA5-F09204EBBD9C}"/>
              </c:ext>
            </c:extLst>
          </c:dPt>
          <c:dPt>
            <c:idx val="4"/>
            <c:invertIfNegative val="0"/>
            <c:bubble3D val="0"/>
            <c:spPr>
              <a:solidFill>
                <a:srgbClr val="67944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1D-564C-BEA5-F09204EBBD9C}"/>
              </c:ext>
            </c:extLst>
          </c:dPt>
          <c:cat>
            <c:numRef>
              <c:f>Лист1!$H$187:$L$187</c:f>
              <c:numCache>
                <c:formatCode>General</c:formatCode>
                <c:ptCount val="5"/>
              </c:numCache>
            </c:numRef>
          </c:cat>
          <c:val>
            <c:numRef>
              <c:f>Лист1!$H$189:$L$189</c:f>
              <c:numCache>
                <c:formatCode>0</c:formatCode>
                <c:ptCount val="5"/>
                <c:pt idx="0">
                  <c:v>3767.1904761904771</c:v>
                </c:pt>
                <c:pt idx="1">
                  <c:v>1986.75</c:v>
                </c:pt>
                <c:pt idx="2">
                  <c:v>963.16666666666674</c:v>
                </c:pt>
                <c:pt idx="3">
                  <c:v>665.22222222222217</c:v>
                </c:pt>
                <c:pt idx="4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1D-564C-BEA5-F09204EBBD9C}"/>
            </c:ext>
          </c:extLst>
        </c:ser>
        <c:ser>
          <c:idx val="1"/>
          <c:order val="1"/>
          <c:spPr>
            <a:solidFill>
              <a:srgbClr val="C5D1E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D1E8"/>
              </a:solidFill>
              <a:ln>
                <a:solidFill>
                  <a:srgbClr val="1346A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51D-564C-BEA5-F09204EBBD9C}"/>
              </c:ext>
            </c:extLst>
          </c:dPt>
          <c:dPt>
            <c:idx val="1"/>
            <c:invertIfNegative val="0"/>
            <c:bubble3D val="0"/>
            <c:spPr>
              <a:solidFill>
                <a:srgbClr val="FDEBDE"/>
              </a:solidFill>
              <a:ln>
                <a:solidFill>
                  <a:srgbClr val="F3B08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51D-564C-BEA5-F09204EBBD9C}"/>
              </c:ext>
            </c:extLst>
          </c:dPt>
          <c:dPt>
            <c:idx val="2"/>
            <c:invertIfNegative val="0"/>
            <c:bubble3D val="0"/>
            <c:spPr>
              <a:solidFill>
                <a:srgbClr val="FBE6EE"/>
              </a:solidFill>
              <a:ln>
                <a:solidFill>
                  <a:srgbClr val="F296A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51D-564C-BEA5-F09204EBBD9C}"/>
              </c:ext>
            </c:extLst>
          </c:dPt>
          <c:dPt>
            <c:idx val="4"/>
            <c:invertIfNegative val="0"/>
            <c:bubble3D val="0"/>
            <c:spPr>
              <a:solidFill>
                <a:srgbClr val="B1CAA0"/>
              </a:solidFill>
              <a:ln>
                <a:solidFill>
                  <a:srgbClr val="67944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51D-564C-BEA5-F09204EBBD9C}"/>
              </c:ext>
            </c:extLst>
          </c:dPt>
          <c:cat>
            <c:numRef>
              <c:f>Лист1!$H$187:$L$187</c:f>
              <c:numCache>
                <c:formatCode>General</c:formatCode>
                <c:ptCount val="5"/>
              </c:numCache>
            </c:numRef>
          </c:cat>
          <c:val>
            <c:numRef>
              <c:f>Лист1!$H$190:$L$190</c:f>
              <c:numCache>
                <c:formatCode>0</c:formatCode>
                <c:ptCount val="5"/>
                <c:pt idx="0">
                  <c:v>992</c:v>
                </c:pt>
                <c:pt idx="1">
                  <c:v>314</c:v>
                </c:pt>
                <c:pt idx="2">
                  <c:v>558</c:v>
                </c:pt>
                <c:pt idx="3">
                  <c:v>0</c:v>
                </c:pt>
                <c:pt idx="4">
                  <c:v>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51D-564C-BEA5-F09204EBB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246159871"/>
        <c:axId val="1972590720"/>
      </c:barChart>
      <c:catAx>
        <c:axId val="24615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2590720"/>
        <c:crosses val="autoZero"/>
        <c:auto val="1"/>
        <c:lblAlgn val="ctr"/>
        <c:lblOffset val="100"/>
        <c:noMultiLvlLbl val="0"/>
      </c:catAx>
      <c:valAx>
        <c:axId val="197259072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46159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1346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CA-D149-8753-678A7197546F}"/>
              </c:ext>
            </c:extLst>
          </c:dPt>
          <c:dPt>
            <c:idx val="1"/>
            <c:bubble3D val="0"/>
            <c:spPr>
              <a:solidFill>
                <a:srgbClr val="43B1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CA-D149-8753-678A7197546F}"/>
              </c:ext>
            </c:extLst>
          </c:dPt>
          <c:dPt>
            <c:idx val="2"/>
            <c:bubble3D val="0"/>
            <c:spPr>
              <a:solidFill>
                <a:srgbClr val="F4AD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CA-D149-8753-678A7197546F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CA-D149-8753-678A7197546F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CA-D149-8753-678A7197546F}"/>
              </c:ext>
            </c:extLst>
          </c:dPt>
          <c:dPt>
            <c:idx val="5"/>
            <c:bubble3D val="0"/>
            <c:spPr>
              <a:solidFill>
                <a:srgbClr val="FACC5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1CA-D149-8753-678A7197546F}"/>
              </c:ext>
            </c:extLst>
          </c:dPt>
          <c:dPt>
            <c:idx val="6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1CA-D149-8753-678A7197546F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1CA-D149-8753-678A7197546F}"/>
              </c:ext>
            </c:extLst>
          </c:dPt>
          <c:dLbls>
            <c:dLbl>
              <c:idx val="0"/>
              <c:layout>
                <c:manualLayout>
                  <c:x val="-0.10540079815939235"/>
                  <c:y val="0.176921565786240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CA-D149-8753-678A7197546F}"/>
                </c:ext>
              </c:extLst>
            </c:dLbl>
            <c:dLbl>
              <c:idx val="1"/>
              <c:layout>
                <c:manualLayout>
                  <c:x val="-0.10979544114830668"/>
                  <c:y val="-0.144564954058136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CA-D149-8753-678A7197546F}"/>
                </c:ext>
              </c:extLst>
            </c:dLbl>
            <c:dLbl>
              <c:idx val="2"/>
              <c:layout>
                <c:manualLayout>
                  <c:x val="3.6909201114172854E-2"/>
                  <c:y val="-0.190050349052783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CA-D149-8753-678A7197546F}"/>
                </c:ext>
              </c:extLst>
            </c:dLbl>
            <c:dLbl>
              <c:idx val="3"/>
              <c:layout>
                <c:manualLayout>
                  <c:x val="0.12714154022321675"/>
                  <c:y val="-0.10372328696669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CA-D149-8753-678A7197546F}"/>
                </c:ext>
              </c:extLst>
            </c:dLbl>
            <c:dLbl>
              <c:idx val="4"/>
              <c:layout>
                <c:manualLayout>
                  <c:x val="0.12665138360090089"/>
                  <c:y val="3.8570203738693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CA-D149-8753-678A7197546F}"/>
                </c:ext>
              </c:extLst>
            </c:dLbl>
            <c:dLbl>
              <c:idx val="5"/>
              <c:layout>
                <c:manualLayout>
                  <c:x val="0.11852412360299663"/>
                  <c:y val="0.141403461948406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CA-D149-8753-678A7197546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31CA-D149-8753-678A7197546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7030A0"/>
                      </a:solidFill>
                      <a:latin typeface="Montserrat Medium" pitchFamily="2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31CA-D149-8753-678A719754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Лист1!$I$3:$I$10</c:f>
              <c:numCache>
                <c:formatCode>General</c:formatCode>
                <c:ptCount val="8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CA-D149-8753-678A71975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1346A5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4-C948-9CFD-F95877343F34}"/>
              </c:ext>
            </c:extLst>
          </c:dPt>
          <c:dPt>
            <c:idx val="1"/>
            <c:bubble3D val="0"/>
            <c:spPr>
              <a:solidFill>
                <a:srgbClr val="85CFFA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4-C948-9CFD-F95877343F34}"/>
              </c:ext>
            </c:extLst>
          </c:dPt>
          <c:dPt>
            <c:idx val="2"/>
            <c:bubble3D val="0"/>
            <c:spPr>
              <a:solidFill>
                <a:schemeClr val="accent6">
                  <a:alpha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64-C948-9CFD-F95877343F34}"/>
              </c:ext>
            </c:extLst>
          </c:dPt>
          <c:dPt>
            <c:idx val="3"/>
            <c:bubble3D val="0"/>
            <c:spPr>
              <a:solidFill>
                <a:schemeClr val="accent4">
                  <a:alpha val="49919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64-C948-9CFD-F95877343F34}"/>
              </c:ext>
            </c:extLst>
          </c:dPt>
          <c:dPt>
            <c:idx val="4"/>
            <c:bubble3D val="0"/>
            <c:spPr>
              <a:solidFill>
                <a:srgbClr val="F298AA">
                  <a:alpha val="3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64-C948-9CFD-F95877343F34}"/>
              </c:ext>
            </c:extLst>
          </c:dPt>
          <c:dPt>
            <c:idx val="5"/>
            <c:bubble3D val="0"/>
            <c:spPr>
              <a:solidFill>
                <a:srgbClr val="941651">
                  <a:alpha val="5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864-C948-9CFD-F95877343F34}"/>
              </c:ext>
            </c:extLst>
          </c:dPt>
          <c:val>
            <c:numRef>
              <c:f>Лист1!$C$3:$C$8</c:f>
              <c:numCache>
                <c:formatCode>General</c:formatCode>
                <c:ptCount val="6"/>
                <c:pt idx="0">
                  <c:v>16.666666666666668</c:v>
                </c:pt>
                <c:pt idx="1">
                  <c:v>16.666666666666668</c:v>
                </c:pt>
                <c:pt idx="2">
                  <c:v>16.666666666666668</c:v>
                </c:pt>
                <c:pt idx="3">
                  <c:v>16.666666666666668</c:v>
                </c:pt>
                <c:pt idx="4">
                  <c:v>16.666666666666668</c:v>
                </c:pt>
                <c:pt idx="5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64-C948-9CFD-F95877343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1346A5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D1-A741-A972-0D5FC7555F2C}"/>
              </c:ext>
            </c:extLst>
          </c:dPt>
          <c:dPt>
            <c:idx val="1"/>
            <c:bubble3D val="0"/>
            <c:spPr>
              <a:solidFill>
                <a:srgbClr val="85CFFA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D1-A741-A972-0D5FC7555F2C}"/>
              </c:ext>
            </c:extLst>
          </c:dPt>
          <c:dPt>
            <c:idx val="2"/>
            <c:bubble3D val="0"/>
            <c:spPr>
              <a:solidFill>
                <a:schemeClr val="accent6">
                  <a:alpha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D1-A741-A972-0D5FC7555F2C}"/>
              </c:ext>
            </c:extLst>
          </c:dPt>
          <c:dPt>
            <c:idx val="3"/>
            <c:bubble3D val="0"/>
            <c:spPr>
              <a:solidFill>
                <a:schemeClr val="accent4">
                  <a:alpha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D1-A741-A972-0D5FC7555F2C}"/>
              </c:ext>
            </c:extLst>
          </c:dPt>
          <c:dPt>
            <c:idx val="4"/>
            <c:bubble3D val="0"/>
            <c:spPr>
              <a:solidFill>
                <a:srgbClr val="F298AA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D1-A741-A972-0D5FC7555F2C}"/>
              </c:ext>
            </c:extLst>
          </c:dPt>
          <c:dPt>
            <c:idx val="5"/>
            <c:bubble3D val="0"/>
            <c:spPr>
              <a:solidFill>
                <a:srgbClr val="941651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8D1-A741-A972-0D5FC7555F2C}"/>
              </c:ext>
            </c:extLst>
          </c:dPt>
          <c:val>
            <c:numRef>
              <c:f>Лист1!$C$3:$C$8</c:f>
              <c:numCache>
                <c:formatCode>General</c:formatCode>
                <c:ptCount val="6"/>
                <c:pt idx="0">
                  <c:v>16.666666666666668</c:v>
                </c:pt>
                <c:pt idx="1">
                  <c:v>16.666666666666668</c:v>
                </c:pt>
                <c:pt idx="2">
                  <c:v>16.666666666666668</c:v>
                </c:pt>
                <c:pt idx="3">
                  <c:v>16.666666666666668</c:v>
                </c:pt>
                <c:pt idx="4">
                  <c:v>16.666666666666668</c:v>
                </c:pt>
                <c:pt idx="5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8D1-A741-A972-0D5FC7555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282C-9784-8548-82B5-76545B73562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96D9-BD40-EE4D-8A00-FDC274F38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3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6AED4-4627-534A-9055-0C37166FC0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9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6AED4-4627-534A-9055-0C37166FC09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3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28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4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1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7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62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96D9-BD40-EE4D-8A00-FDC274F38B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6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CD372-6B83-9F48-9E09-4799A2BE9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553502-DB0B-4844-A08D-11097C8E6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93E5A-C90D-3741-9450-16633748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A36B9-72A5-DE4C-9350-C701C799A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540C0F-2768-2747-921E-D458EEAB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3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AE67F-B889-3A4B-B1C3-56173D33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2EFE52-17D9-1541-9748-527D3C071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3D7E6-1086-3C4A-8805-301993D6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A5DD1-98D2-E140-BAF9-F9E7F276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D1A47-5DFE-DC45-94B7-7262D477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1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9B74BA-5FD6-ED45-8CB1-44B85E38E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EA8714-D859-2649-8785-52765B2B7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39447-FB9D-384C-821C-92276E34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7D099-8B28-FF49-A887-77675F3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212EE-A411-3B47-98DD-CA289C92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1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D9074-DDC4-C543-A0DA-319643972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5E2A5-FCC5-9E46-93D8-F678FE304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2AED2-7EEA-3A4F-9C56-23A0318E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8E16F-3DE3-B645-BEDF-4D7660B1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ADCE8C-02F4-3B4F-BC87-0427BCB7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6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AA481-0F97-1C4A-9FC1-04D3B9BD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CA0C4-7C89-F94A-BF01-4B46ED70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35E78-499A-9B4A-9C0E-EF374FF0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C38EE1-F7A5-6F40-94A6-4C5720E3F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A7259-11A7-4140-8827-A702BBAC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58E3E-F081-0847-9F8D-C48B12C8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16A88A-D9CF-6E44-A780-9169F62E1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F4DA49-A6B3-E649-B470-8689BFCC8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9BA1CF-B2C6-DE45-921A-D307AC24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C56206-824C-644A-84A3-9B198490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617A6-3E74-4B42-9A0B-E34EA4FF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5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EBC228-FEBD-1744-A5A1-AE246A50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31800-5598-2E44-B40A-47D0572B3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69A034-3B8A-6C4F-9368-285B1F231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3E017E-815E-0547-B762-E8C429195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5E7A3A-FC35-F542-AF72-346C73657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0B3F5A-B44F-D94F-AD52-209815AE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8E0735-673F-B748-A5C9-3CD31B20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439FBD-B815-A94A-87D2-A2B16077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4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BC67-6C0B-E34C-9697-096CDDC9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8FA6FE-AFE1-0545-9B35-585AF4B7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FDC8D1-C23C-7C48-8CB9-12954522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6DEA99-07DF-BD40-87BC-2FBC5155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8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8E86C7-CF2F-944D-910C-5D7F6F79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222865-6E6B-8E45-AFBC-1DDE6A4B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C06C524-EC1D-A64D-BEB6-72AE2609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6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7DDF1-A644-0845-840D-6556CEC5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23B16-CF26-034C-B874-73CD0F85C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000D3A-D396-A444-B5C8-6C5C6AB08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8C6DE6-FC0F-3F41-A371-F902C9FF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23D4B8-F49F-DB44-8007-7823269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595C9-1B57-8442-B6F2-BA6353F3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3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691CC-5C54-4348-A391-5CF38182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CF20F9-230D-724F-9D91-B1521A57F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D2BE1A-6E4E-894A-8DD7-4F8E8691C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8DABDA-252A-7848-9D15-3A6D79D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4DDD70-C5DD-EA45-B996-D25D868E9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6EC651-F9D0-D84D-9B76-3D544CAF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26BD0-E6F5-2841-96C5-3B096ABA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67B348-4B18-0140-8DC9-BEE1791DB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34F47-E660-0B4D-AB2E-8A7897597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D35E-6B13-CF40-94CD-3BB70E17BDCD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DD216-0D5E-3846-A835-DF7A7D0FC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650B-5E97-ED41-B9FD-B28B2A6D6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B74F-A454-C84E-A85B-E2F567B64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93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5" Type="http://schemas.microsoft.com/office/2007/relationships/hdphoto" Target="../media/hdphoto2.wdp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1.svg" /><Relationship Id="rId18" Type="http://schemas.openxmlformats.org/officeDocument/2006/relationships/image" Target="../media/image16.png" /><Relationship Id="rId3" Type="http://schemas.openxmlformats.org/officeDocument/2006/relationships/chart" Target="../charts/chart1.xml" /><Relationship Id="rId7" Type="http://schemas.openxmlformats.org/officeDocument/2006/relationships/image" Target="../media/image5.jpeg" /><Relationship Id="rId12" Type="http://schemas.openxmlformats.org/officeDocument/2006/relationships/image" Target="../media/image10.png" /><Relationship Id="rId17" Type="http://schemas.openxmlformats.org/officeDocument/2006/relationships/image" Target="../media/image15.png" /><Relationship Id="rId2" Type="http://schemas.openxmlformats.org/officeDocument/2006/relationships/notesSlide" Target="../notesSlides/notesSlide2.xml" /><Relationship Id="rId16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png" /><Relationship Id="rId11" Type="http://schemas.openxmlformats.org/officeDocument/2006/relationships/image" Target="../media/image9.svg" /><Relationship Id="rId5" Type="http://schemas.openxmlformats.org/officeDocument/2006/relationships/image" Target="../media/image3.jpeg" /><Relationship Id="rId15" Type="http://schemas.openxmlformats.org/officeDocument/2006/relationships/image" Target="../media/image13.png" /><Relationship Id="rId10" Type="http://schemas.openxmlformats.org/officeDocument/2006/relationships/image" Target="../media/image8.png" /><Relationship Id="rId19" Type="http://schemas.openxmlformats.org/officeDocument/2006/relationships/image" Target="../media/image17.svg" /><Relationship Id="rId4" Type="http://schemas.openxmlformats.org/officeDocument/2006/relationships/chart" Target="../charts/chart2.xml" /><Relationship Id="rId9" Type="http://schemas.openxmlformats.org/officeDocument/2006/relationships/image" Target="../media/image7.png" /><Relationship Id="rId14" Type="http://schemas.openxmlformats.org/officeDocument/2006/relationships/image" Target="../media/image1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 /><Relationship Id="rId13" Type="http://schemas.openxmlformats.org/officeDocument/2006/relationships/image" Target="../media/image27.jpeg" /><Relationship Id="rId18" Type="http://schemas.openxmlformats.org/officeDocument/2006/relationships/image" Target="../media/image32.png" /><Relationship Id="rId3" Type="http://schemas.openxmlformats.org/officeDocument/2006/relationships/image" Target="../media/image18.jpg" /><Relationship Id="rId7" Type="http://schemas.openxmlformats.org/officeDocument/2006/relationships/image" Target="../media/image22.jpg" /><Relationship Id="rId12" Type="http://schemas.openxmlformats.org/officeDocument/2006/relationships/chart" Target="../charts/chart3.xml" /><Relationship Id="rId17" Type="http://schemas.openxmlformats.org/officeDocument/2006/relationships/image" Target="../media/image31.png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3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1.jpg" /><Relationship Id="rId11" Type="http://schemas.openxmlformats.org/officeDocument/2006/relationships/image" Target="../media/image26.jpg" /><Relationship Id="rId5" Type="http://schemas.openxmlformats.org/officeDocument/2006/relationships/image" Target="../media/image20.jpg" /><Relationship Id="rId15" Type="http://schemas.openxmlformats.org/officeDocument/2006/relationships/image" Target="../media/image29.svg" /><Relationship Id="rId10" Type="http://schemas.openxmlformats.org/officeDocument/2006/relationships/image" Target="../media/image25.jpg" /><Relationship Id="rId19" Type="http://schemas.openxmlformats.org/officeDocument/2006/relationships/image" Target="../media/image33.png" /><Relationship Id="rId4" Type="http://schemas.openxmlformats.org/officeDocument/2006/relationships/image" Target="../media/image19.jpg" /><Relationship Id="rId9" Type="http://schemas.openxmlformats.org/officeDocument/2006/relationships/image" Target="../media/image24.jpg" /><Relationship Id="rId14" Type="http://schemas.openxmlformats.org/officeDocument/2006/relationships/image" Target="../media/image2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 /><Relationship Id="rId3" Type="http://schemas.openxmlformats.org/officeDocument/2006/relationships/image" Target="../media/image34.png" /><Relationship Id="rId7" Type="http://schemas.openxmlformats.org/officeDocument/2006/relationships/image" Target="../media/image37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jpg" /><Relationship Id="rId5" Type="http://schemas.openxmlformats.org/officeDocument/2006/relationships/image" Target="../media/image36.gif" /><Relationship Id="rId4" Type="http://schemas.openxmlformats.org/officeDocument/2006/relationships/image" Target="../media/image35.png" /><Relationship Id="rId9" Type="http://schemas.openxmlformats.org/officeDocument/2006/relationships/image" Target="../media/image39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 /><Relationship Id="rId3" Type="http://schemas.openxmlformats.org/officeDocument/2006/relationships/image" Target="../media/image41.png" /><Relationship Id="rId7" Type="http://schemas.openxmlformats.org/officeDocument/2006/relationships/image" Target="../media/image45.sv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4.png" /><Relationship Id="rId5" Type="http://schemas.openxmlformats.org/officeDocument/2006/relationships/image" Target="../media/image43.jpeg" /><Relationship Id="rId4" Type="http://schemas.openxmlformats.org/officeDocument/2006/relationships/image" Target="../media/image42.sv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8.svg" /><Relationship Id="rId5" Type="http://schemas.openxmlformats.org/officeDocument/2006/relationships/image" Target="../media/image47.png" /><Relationship Id="rId4" Type="http://schemas.openxmlformats.org/officeDocument/2006/relationships/chart" Target="../charts/char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7" Type="http://schemas.openxmlformats.org/officeDocument/2006/relationships/image" Target="../media/image50.sv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9.png" /><Relationship Id="rId5" Type="http://schemas.openxmlformats.org/officeDocument/2006/relationships/image" Target="../media/image42.svg" /><Relationship Id="rId4" Type="http://schemas.openxmlformats.org/officeDocument/2006/relationships/image" Target="../media/image4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9F9F379-EE1A-8E4F-80F6-3E670C4C2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1820" t="-2288" r="-201" b="2288"/>
          <a:stretch/>
        </p:blipFill>
        <p:spPr>
          <a:xfrm>
            <a:off x="0" y="3744977"/>
            <a:ext cx="10972800" cy="311302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53EEEE2-90DA-1C41-8C29-D802E659F0B6}"/>
              </a:ext>
            </a:extLst>
          </p:cNvPr>
          <p:cNvSpPr txBox="1"/>
          <p:nvPr/>
        </p:nvSpPr>
        <p:spPr>
          <a:xfrm>
            <a:off x="611016" y="1619984"/>
            <a:ext cx="9967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rgbClr val="85CFFA"/>
                </a:solidFill>
                <a:latin typeface="Montserrat" pitchFamily="2" charset="0"/>
              </a:rPr>
              <a:t>Совместное общее отчетно-выборное собрание членов общественной организации и регионального объединения работодателей «Союз промышленников и предпринимателей Санкт-Петербурга»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91B42F-9048-CB44-AFE8-24331975B29B}"/>
              </a:ext>
            </a:extLst>
          </p:cNvPr>
          <p:cNvSpPr txBox="1"/>
          <p:nvPr/>
        </p:nvSpPr>
        <p:spPr>
          <a:xfrm>
            <a:off x="1598847" y="704057"/>
            <a:ext cx="3267837" cy="557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7" dirty="0">
                <a:solidFill>
                  <a:schemeClr val="bg1"/>
                </a:solidFill>
                <a:latin typeface="Montserrat Medium" pitchFamily="2" charset="0"/>
              </a:rPr>
              <a:t>КОМИТЕТ ПО ПРОМЫШЛЕННОЙ </a:t>
            </a:r>
          </a:p>
          <a:p>
            <a:r>
              <a:rPr lang="ru-RU" sz="1007" dirty="0">
                <a:solidFill>
                  <a:schemeClr val="bg1"/>
                </a:solidFill>
                <a:latin typeface="Montserrat Medium" pitchFamily="2" charset="0"/>
              </a:rPr>
              <a:t>ПОЛИТИКЕ, ИННОВАЦИЯМ </a:t>
            </a:r>
          </a:p>
          <a:p>
            <a:r>
              <a:rPr lang="ru-RU" sz="1007" dirty="0">
                <a:solidFill>
                  <a:schemeClr val="bg1"/>
                </a:solidFill>
                <a:latin typeface="Montserrat Medium" pitchFamily="2" charset="0"/>
              </a:rPr>
              <a:t>И ТОРГОВЛЕ САНКТ-ПЕТЕРБУРГА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0CBAD5-1694-5EC7-2322-8EF176DB4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77267" t="6032" r="11802" b="2287"/>
          <a:stretch/>
        </p:blipFill>
        <p:spPr>
          <a:xfrm>
            <a:off x="10972800" y="4003964"/>
            <a:ext cx="1219200" cy="2854036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9A57C187-2D47-60F5-B235-2EA973B989D6}"/>
              </a:ext>
            </a:extLst>
          </p:cNvPr>
          <p:cNvSpPr/>
          <p:nvPr/>
        </p:nvSpPr>
        <p:spPr>
          <a:xfrm rot="5400000">
            <a:off x="1539207" y="2658571"/>
            <a:ext cx="397757" cy="1977821"/>
          </a:xfrm>
          <a:prstGeom prst="roundRect">
            <a:avLst>
              <a:gd name="adj" fmla="val 49990"/>
            </a:avLst>
          </a:prstGeom>
          <a:noFill/>
          <a:ln w="19050">
            <a:solidFill>
              <a:srgbClr val="F29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72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ABF1D-14EA-5C8B-72EB-6018B3DD63C0}"/>
              </a:ext>
            </a:extLst>
          </p:cNvPr>
          <p:cNvSpPr txBox="1"/>
          <p:nvPr/>
        </p:nvSpPr>
        <p:spPr>
          <a:xfrm>
            <a:off x="870540" y="3493693"/>
            <a:ext cx="1977821" cy="31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34" dirty="0">
                <a:solidFill>
                  <a:srgbClr val="F296AB"/>
                </a:solidFill>
                <a:latin typeface="Montserrat Medium" pitchFamily="2" charset="0"/>
              </a:rPr>
              <a:t>21 АПРЕЛЯ 2022</a:t>
            </a:r>
          </a:p>
        </p:txBody>
      </p:sp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7529A42-39E4-A542-8027-18253C3AD2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3000"/>
                    </a14:imgEffect>
                  </a14:imgLayer>
                </a14:imgProps>
              </a:ext>
            </a:extLst>
          </a:blip>
          <a:srcRect r="72602"/>
          <a:stretch/>
        </p:blipFill>
        <p:spPr>
          <a:xfrm>
            <a:off x="685866" y="618766"/>
            <a:ext cx="773558" cy="7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1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6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9F9F379-EE1A-8E4F-80F6-3E670C4C2C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9095" r="14628"/>
          <a:stretch/>
        </p:blipFill>
        <p:spPr>
          <a:xfrm flipH="1">
            <a:off x="192" y="2417296"/>
            <a:ext cx="12191602" cy="44407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F7AA05-B5D8-5947-A0C7-0DA60D9A5015}"/>
              </a:ext>
            </a:extLst>
          </p:cNvPr>
          <p:cNvSpPr/>
          <p:nvPr/>
        </p:nvSpPr>
        <p:spPr>
          <a:xfrm>
            <a:off x="6233198" y="1064362"/>
            <a:ext cx="4636639" cy="135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35"/>
              </a:spcBef>
            </a:pPr>
            <a:r>
              <a:rPr lang="en-US" sz="2048" b="1" dirty="0">
                <a:solidFill>
                  <a:srgbClr val="85CFFA"/>
                </a:solidFill>
                <a:latin typeface="Montserrat SemiBold" pitchFamily="2" charset="0"/>
                <a:cs typeface="Al Nile" pitchFamily="2" charset="-78"/>
              </a:rPr>
              <a:t>191144, </a:t>
            </a:r>
            <a:r>
              <a:rPr lang="ru-RU" sz="2048" b="1" dirty="0">
                <a:solidFill>
                  <a:srgbClr val="85CFFA"/>
                </a:solidFill>
                <a:latin typeface="Montserrat SemiBold" pitchFamily="2" charset="0"/>
                <a:cs typeface="Al Nile" pitchFamily="2" charset="-78"/>
              </a:rPr>
              <a:t>Санкт-Петербург,</a:t>
            </a:r>
          </a:p>
          <a:p>
            <a:pPr lvl="0"/>
            <a:r>
              <a:rPr lang="ru-RU" sz="2048" b="1" dirty="0">
                <a:solidFill>
                  <a:srgbClr val="85CFFA"/>
                </a:solidFill>
                <a:latin typeface="Montserrat SemiBold" pitchFamily="2" charset="0"/>
                <a:cs typeface="Al Nile" pitchFamily="2" charset="-78"/>
              </a:rPr>
              <a:t>Новгородская ул., д. 20А</a:t>
            </a:r>
          </a:p>
          <a:p>
            <a:pPr lvl="0"/>
            <a:r>
              <a:rPr lang="en" sz="2048" b="1" dirty="0" err="1">
                <a:solidFill>
                  <a:srgbClr val="85CFFA"/>
                </a:solidFill>
                <a:latin typeface="Montserrat SemiBold" pitchFamily="2" charset="0"/>
                <a:cs typeface="Al Nile" pitchFamily="2" charset="-78"/>
              </a:rPr>
              <a:t>cipit.gov.spb.ru</a:t>
            </a:r>
            <a:endParaRPr lang="ru-RU" sz="2048" b="1" dirty="0">
              <a:solidFill>
                <a:srgbClr val="85CFFA"/>
              </a:solidFill>
              <a:latin typeface="Montserrat SemiBold" pitchFamily="2" charset="0"/>
              <a:cs typeface="Al Nile" pitchFamily="2" charset="-78"/>
            </a:endParaRPr>
          </a:p>
          <a:p>
            <a:pPr lvl="0"/>
            <a:r>
              <a:rPr lang="ru-RU" sz="2048" b="1" dirty="0">
                <a:solidFill>
                  <a:srgbClr val="85CFFA"/>
                </a:solidFill>
                <a:latin typeface="Montserrat SemiBold" pitchFamily="2" charset="0"/>
                <a:cs typeface="Al Nile" pitchFamily="2" charset="-78"/>
              </a:rPr>
              <a:t>+ 7 (812) 576-00-19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1CE6F22-1CDE-2747-8243-B0A55ED37111}"/>
              </a:ext>
            </a:extLst>
          </p:cNvPr>
          <p:cNvCxnSpPr>
            <a:cxnSpLocks/>
          </p:cNvCxnSpPr>
          <p:nvPr/>
        </p:nvCxnSpPr>
        <p:spPr>
          <a:xfrm>
            <a:off x="5895099" y="1158622"/>
            <a:ext cx="0" cy="1129969"/>
          </a:xfrm>
          <a:prstGeom prst="line">
            <a:avLst/>
          </a:prstGeom>
          <a:ln w="76200">
            <a:solidFill>
              <a:srgbClr val="85CFF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102D4E-B646-B442-9E63-51500E77A69F}"/>
              </a:ext>
            </a:extLst>
          </p:cNvPr>
          <p:cNvSpPr txBox="1"/>
          <p:nvPr/>
        </p:nvSpPr>
        <p:spPr>
          <a:xfrm>
            <a:off x="1017227" y="1414014"/>
            <a:ext cx="354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/>
                </a:solidFill>
                <a:latin typeface="Montserrat Medium" pitchFamily="2" charset="0"/>
              </a:rPr>
              <a:t>КОМИТЕТ ПО ПРОМЫШЛЕННОЙ ПОЛИТИКЕ, ИННОВАЦИЯМ </a:t>
            </a:r>
          </a:p>
          <a:p>
            <a:pPr algn="r"/>
            <a:r>
              <a:rPr lang="ru-RU" sz="1200" dirty="0">
                <a:solidFill>
                  <a:schemeClr val="bg1"/>
                </a:solidFill>
                <a:latin typeface="Montserrat Medium" pitchFamily="2" charset="0"/>
              </a:rPr>
              <a:t>И ТОРГОВЛЕ САНКТ-ПЕТЕРБУРГА</a:t>
            </a:r>
          </a:p>
        </p:txBody>
      </p:sp>
      <p:pic>
        <p:nvPicPr>
          <p:cNvPr id="24" name="Рисунок 23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7BE24FD-9DC5-7241-BD2B-153B25C3B3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3000"/>
                    </a14:imgEffect>
                  </a14:imgLayer>
                </a14:imgProps>
              </a:ext>
            </a:extLst>
          </a:blip>
          <a:srcRect r="72602"/>
          <a:stretch/>
        </p:blipFill>
        <p:spPr>
          <a:xfrm>
            <a:off x="4783443" y="1373218"/>
            <a:ext cx="773558" cy="72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9C25689B-EB29-D64C-BEA0-D99653E2BD63}"/>
              </a:ext>
            </a:extLst>
          </p:cNvPr>
          <p:cNvSpPr/>
          <p:nvPr/>
        </p:nvSpPr>
        <p:spPr>
          <a:xfrm>
            <a:off x="2514815" y="5280741"/>
            <a:ext cx="2200978" cy="1371132"/>
          </a:xfrm>
          <a:prstGeom prst="roundRect">
            <a:avLst>
              <a:gd name="adj" fmla="val 5605"/>
            </a:avLst>
          </a:prstGeom>
          <a:solidFill>
            <a:srgbClr val="F296AB">
              <a:alpha val="302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0" dirty="0"/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B4FBDD64-16EB-FC48-8C67-60EC51EF6CF7}"/>
              </a:ext>
            </a:extLst>
          </p:cNvPr>
          <p:cNvSpPr/>
          <p:nvPr/>
        </p:nvSpPr>
        <p:spPr>
          <a:xfrm>
            <a:off x="334534" y="5274798"/>
            <a:ext cx="1823485" cy="1364039"/>
          </a:xfrm>
          <a:prstGeom prst="roundRect">
            <a:avLst>
              <a:gd name="adj" fmla="val 5613"/>
            </a:avLst>
          </a:prstGeom>
          <a:solidFill>
            <a:srgbClr val="F296AB">
              <a:alpha val="302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0" dirty="0"/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B651A7F2-3857-434C-A187-7BCCAE4A2F7F}"/>
              </a:ext>
            </a:extLst>
          </p:cNvPr>
          <p:cNvSpPr/>
          <p:nvPr/>
        </p:nvSpPr>
        <p:spPr>
          <a:xfrm>
            <a:off x="354342" y="4947706"/>
            <a:ext cx="2610995" cy="262156"/>
          </a:xfrm>
          <a:prstGeom prst="roundRect">
            <a:avLst>
              <a:gd name="adj" fmla="val 50000"/>
            </a:avLst>
          </a:prstGeom>
          <a:solidFill>
            <a:srgbClr val="134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1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470C80B3-39BA-9450-C100-A8C1E7F87359}"/>
              </a:ext>
            </a:extLst>
          </p:cNvPr>
          <p:cNvSpPr txBox="1"/>
          <p:nvPr/>
        </p:nvSpPr>
        <p:spPr>
          <a:xfrm>
            <a:off x="238125" y="143155"/>
            <a:ext cx="1144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SemiBold" pitchFamily="2" charset="0"/>
              </a:rPr>
              <a:t>КАДРОВОЕ ОБЕСПЕЧЕНИЕ РАЗВИТИЯ ПРОМЫШЛЕННОСТИ САНКТ-ПЕТЕРБУРГА</a:t>
            </a: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41F4988E-1CE6-5AB0-24E3-0D291180D057}"/>
              </a:ext>
            </a:extLst>
          </p:cNvPr>
          <p:cNvSpPr/>
          <p:nvPr/>
        </p:nvSpPr>
        <p:spPr>
          <a:xfrm>
            <a:off x="6098271" y="903343"/>
            <a:ext cx="5763772" cy="1639637"/>
          </a:xfrm>
          <a:prstGeom prst="roundRect">
            <a:avLst>
              <a:gd name="adj" fmla="val 4259"/>
            </a:avLst>
          </a:prstGeom>
          <a:solidFill>
            <a:srgbClr val="F2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8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D20E2B30-B56A-E2BA-23C4-7DDAE29CEC20}"/>
              </a:ext>
            </a:extLst>
          </p:cNvPr>
          <p:cNvSpPr/>
          <p:nvPr/>
        </p:nvSpPr>
        <p:spPr>
          <a:xfrm>
            <a:off x="654134" y="523299"/>
            <a:ext cx="4700630" cy="38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latin typeface="Montserrat SemiBold" pitchFamily="2" charset="0"/>
              </a:rPr>
              <a:t>Дисбаланс предложения и спроса на рынке промышленных кадров </a:t>
            </a: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06FA07DE-F707-5251-7E57-645037B5EB71}"/>
              </a:ext>
            </a:extLst>
          </p:cNvPr>
          <p:cNvSpPr/>
          <p:nvPr/>
        </p:nvSpPr>
        <p:spPr>
          <a:xfrm>
            <a:off x="371253" y="903742"/>
            <a:ext cx="5624017" cy="1647020"/>
          </a:xfrm>
          <a:prstGeom prst="roundRect">
            <a:avLst>
              <a:gd name="adj" fmla="val 4259"/>
            </a:avLst>
          </a:prstGeom>
          <a:solidFill>
            <a:srgbClr val="F2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8" dirty="0"/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A7286C9B-AAA7-FAD3-7EEC-A21E69EBFCCC}"/>
              </a:ext>
            </a:extLst>
          </p:cNvPr>
          <p:cNvSpPr/>
          <p:nvPr/>
        </p:nvSpPr>
        <p:spPr>
          <a:xfrm>
            <a:off x="482827" y="931413"/>
            <a:ext cx="5417527" cy="34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b="1" dirty="0">
                <a:latin typeface="Montserrat SemiBold" pitchFamily="2" charset="0"/>
              </a:rPr>
              <a:t>Соотношение спроса и предложения на рынке труда </a:t>
            </a:r>
          </a:p>
          <a:p>
            <a:pPr>
              <a:lnSpc>
                <a:spcPct val="80000"/>
              </a:lnSpc>
            </a:pPr>
            <a:r>
              <a:rPr lang="ru-RU" sz="1021" b="1" dirty="0">
                <a:latin typeface="Montserrat SemiBold" pitchFamily="2" charset="0"/>
              </a:rPr>
              <a:t>промышленных кадров с СПО, чел.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8C418219-5E48-F16C-699A-74CDEDDE5F4E}"/>
              </a:ext>
            </a:extLst>
          </p:cNvPr>
          <p:cNvSpPr/>
          <p:nvPr/>
        </p:nvSpPr>
        <p:spPr>
          <a:xfrm>
            <a:off x="754448" y="1238693"/>
            <a:ext cx="2599733" cy="30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75" dirty="0">
                <a:latin typeface="Montserrat" pitchFamily="2" charset="0"/>
              </a:rPr>
              <a:t>ежегодная потребность промышленных предприятий Санкт-Петербурга в кадрах</a:t>
            </a:r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3BB57492-1CFD-4CA6-AC7F-F73305C3F69A}"/>
              </a:ext>
            </a:extLst>
          </p:cNvPr>
          <p:cNvSpPr/>
          <p:nvPr/>
        </p:nvSpPr>
        <p:spPr>
          <a:xfrm>
            <a:off x="579695" y="1286332"/>
            <a:ext cx="157545" cy="157545"/>
          </a:xfrm>
          <a:prstGeom prst="roundRect">
            <a:avLst>
              <a:gd name="adj" fmla="val 20863"/>
            </a:avLst>
          </a:prstGeom>
          <a:solidFill>
            <a:srgbClr val="1346A5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8" dirty="0"/>
          </a:p>
        </p:txBody>
      </p:sp>
      <p:sp>
        <p:nvSpPr>
          <p:cNvPr id="119" name="Скругленный прямоугольник 118">
            <a:extLst>
              <a:ext uri="{FF2B5EF4-FFF2-40B4-BE49-F238E27FC236}">
                <a16:creationId xmlns:a16="http://schemas.microsoft.com/office/drawing/2014/main" id="{D83D225D-94BC-16A6-6E3E-3C2AEB4BEDA1}"/>
              </a:ext>
            </a:extLst>
          </p:cNvPr>
          <p:cNvSpPr/>
          <p:nvPr/>
        </p:nvSpPr>
        <p:spPr>
          <a:xfrm>
            <a:off x="3710246" y="1281104"/>
            <a:ext cx="157545" cy="157545"/>
          </a:xfrm>
          <a:prstGeom prst="roundRect">
            <a:avLst>
              <a:gd name="adj" fmla="val 20863"/>
            </a:avLst>
          </a:prstGeom>
          <a:solidFill>
            <a:srgbClr val="C5D0E8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8" dirty="0"/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10362BFD-2EA2-2FF9-2830-67DABE7AD1AB}"/>
              </a:ext>
            </a:extLst>
          </p:cNvPr>
          <p:cNvSpPr/>
          <p:nvPr/>
        </p:nvSpPr>
        <p:spPr>
          <a:xfrm>
            <a:off x="3909382" y="1236164"/>
            <a:ext cx="1569419" cy="30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75" dirty="0">
                <a:latin typeface="Montserrat" pitchFamily="2" charset="0"/>
              </a:rPr>
              <a:t>выпуск 2021 г. </a:t>
            </a:r>
          </a:p>
          <a:p>
            <a:pPr>
              <a:lnSpc>
                <a:spcPct val="80000"/>
              </a:lnSpc>
            </a:pPr>
            <a:r>
              <a:rPr lang="ru-RU" sz="875" dirty="0">
                <a:latin typeface="Montserrat" pitchFamily="2" charset="0"/>
              </a:rPr>
              <a:t>по программам СПО </a:t>
            </a:r>
          </a:p>
        </p:txBody>
      </p:sp>
      <p:graphicFrame>
        <p:nvGraphicFramePr>
          <p:cNvPr id="121" name="Диаграмма 120">
            <a:extLst>
              <a:ext uri="{FF2B5EF4-FFF2-40B4-BE49-F238E27FC236}">
                <a16:creationId xmlns:a16="http://schemas.microsoft.com/office/drawing/2014/main" id="{B64DF4A5-5F70-6B66-8FF0-A4D6F9784F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968170"/>
              </p:ext>
            </p:extLst>
          </p:nvPr>
        </p:nvGraphicFramePr>
        <p:xfrm>
          <a:off x="-227043" y="1343131"/>
          <a:ext cx="6020392" cy="103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D30B663-4385-5017-1145-0897FE68D316}"/>
              </a:ext>
            </a:extLst>
          </p:cNvPr>
          <p:cNvSpPr/>
          <p:nvPr/>
        </p:nvSpPr>
        <p:spPr>
          <a:xfrm>
            <a:off x="996712" y="1755720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1346A5"/>
                </a:solidFill>
                <a:latin typeface="Montserrat SemiBold" pitchFamily="2" charset="0"/>
              </a:rPr>
              <a:t>2 384</a:t>
            </a: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22FE58B6-23A4-6F17-1541-642D943B3ED6}"/>
              </a:ext>
            </a:extLst>
          </p:cNvPr>
          <p:cNvSpPr/>
          <p:nvPr/>
        </p:nvSpPr>
        <p:spPr>
          <a:xfrm>
            <a:off x="1596553" y="1777384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3B082"/>
                </a:solidFill>
                <a:latin typeface="Montserrat SemiBold" pitchFamily="2" charset="0"/>
              </a:rPr>
              <a:t>1 687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FBBC0EA-2D30-54E4-74BB-B63EA273F2B2}"/>
              </a:ext>
            </a:extLst>
          </p:cNvPr>
          <p:cNvSpPr/>
          <p:nvPr/>
        </p:nvSpPr>
        <p:spPr>
          <a:xfrm>
            <a:off x="2130733" y="1904109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3B082"/>
                </a:solidFill>
                <a:latin typeface="Montserrat SemiBold" pitchFamily="2" charset="0"/>
              </a:rPr>
              <a:t>192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5CD0C2A6-6904-E5A6-7F2C-84C4F096B790}"/>
              </a:ext>
            </a:extLst>
          </p:cNvPr>
          <p:cNvSpPr/>
          <p:nvPr/>
        </p:nvSpPr>
        <p:spPr>
          <a:xfrm>
            <a:off x="2685545" y="1882544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296AB"/>
                </a:solidFill>
                <a:latin typeface="Montserrat SemiBold" pitchFamily="2" charset="0"/>
              </a:rPr>
              <a:t>663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1507AF35-4498-EEC7-C07C-2A40478087AD}"/>
              </a:ext>
            </a:extLst>
          </p:cNvPr>
          <p:cNvSpPr/>
          <p:nvPr/>
        </p:nvSpPr>
        <p:spPr>
          <a:xfrm>
            <a:off x="3191591" y="1844878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296AB"/>
                </a:solidFill>
                <a:latin typeface="Montserrat SemiBold" pitchFamily="2" charset="0"/>
              </a:rPr>
              <a:t>716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B6B726C7-DE91-1DB2-DEAC-BE2DABBCE0E4}"/>
              </a:ext>
            </a:extLst>
          </p:cNvPr>
          <p:cNvSpPr/>
          <p:nvPr/>
        </p:nvSpPr>
        <p:spPr>
          <a:xfrm>
            <a:off x="3749172" y="1897582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85CFFB"/>
                </a:solidFill>
                <a:latin typeface="Montserrat SemiBold" pitchFamily="2" charset="0"/>
              </a:rPr>
              <a:t>365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C053AF84-F695-95E3-B3E2-0059AC29D818}"/>
              </a:ext>
            </a:extLst>
          </p:cNvPr>
          <p:cNvSpPr/>
          <p:nvPr/>
        </p:nvSpPr>
        <p:spPr>
          <a:xfrm>
            <a:off x="4283679" y="1941391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85CFFB"/>
                </a:solidFill>
                <a:latin typeface="Montserrat SemiBold" pitchFamily="2" charset="0"/>
              </a:rPr>
              <a:t>34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1C864927-9B85-1606-5044-7BDBE5EA3622}"/>
              </a:ext>
            </a:extLst>
          </p:cNvPr>
          <p:cNvSpPr/>
          <p:nvPr/>
        </p:nvSpPr>
        <p:spPr>
          <a:xfrm>
            <a:off x="4842173" y="1915026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679446"/>
                </a:solidFill>
                <a:latin typeface="Montserrat SemiBold" pitchFamily="2" charset="0"/>
              </a:rPr>
              <a:t>173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BDB5D124-9EED-C745-BAD9-3C27A4E89887}"/>
              </a:ext>
            </a:extLst>
          </p:cNvPr>
          <p:cNvSpPr/>
          <p:nvPr/>
        </p:nvSpPr>
        <p:spPr>
          <a:xfrm>
            <a:off x="5317296" y="1873123"/>
            <a:ext cx="71435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679446"/>
                </a:solidFill>
                <a:latin typeface="Montserrat SemiBold" pitchFamily="2" charset="0"/>
              </a:rPr>
              <a:t>359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73D367FC-E401-99C8-D841-BFF758536BD8}"/>
              </a:ext>
            </a:extLst>
          </p:cNvPr>
          <p:cNvSpPr/>
          <p:nvPr/>
        </p:nvSpPr>
        <p:spPr>
          <a:xfrm>
            <a:off x="738343" y="2181201"/>
            <a:ext cx="1156857" cy="21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solidFill>
                  <a:srgbClr val="1346A5"/>
                </a:solidFill>
                <a:latin typeface="Montserrat Medium" pitchFamily="2" charset="0"/>
              </a:rPr>
              <a:t>рабочие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1D34027C-48C2-5936-F80F-0EC7650187AF}"/>
              </a:ext>
            </a:extLst>
          </p:cNvPr>
          <p:cNvSpPr/>
          <p:nvPr/>
        </p:nvSpPr>
        <p:spPr>
          <a:xfrm>
            <a:off x="2843681" y="2168355"/>
            <a:ext cx="1230740" cy="21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solidFill>
                  <a:srgbClr val="F296AB"/>
                </a:solidFill>
                <a:latin typeface="Montserrat Medium" pitchFamily="2" charset="0"/>
              </a:rPr>
              <a:t>технологи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F9B511AF-A3EE-51D1-FD7C-1284164BF06F}"/>
              </a:ext>
            </a:extLst>
          </p:cNvPr>
          <p:cNvSpPr/>
          <p:nvPr/>
        </p:nvSpPr>
        <p:spPr>
          <a:xfrm>
            <a:off x="3587621" y="2171192"/>
            <a:ext cx="1353221" cy="344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21" dirty="0">
                <a:solidFill>
                  <a:srgbClr val="85CFFB"/>
                </a:solidFill>
                <a:latin typeface="Montserrat Medium" pitchFamily="2" charset="0"/>
              </a:rPr>
              <a:t>контролеры-диспетчеры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E78BF72E-E195-2967-1F17-1B10B4235D86}"/>
              </a:ext>
            </a:extLst>
          </p:cNvPr>
          <p:cNvSpPr/>
          <p:nvPr/>
        </p:nvSpPr>
        <p:spPr>
          <a:xfrm>
            <a:off x="4953564" y="2170402"/>
            <a:ext cx="1060682" cy="21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solidFill>
                  <a:srgbClr val="679446"/>
                </a:solidFill>
                <a:latin typeface="Montserrat Medium" pitchFamily="2" charset="0"/>
              </a:rPr>
              <a:t>мастера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0A9BD701-C608-16B2-4727-858C08FB6497}"/>
              </a:ext>
            </a:extLst>
          </p:cNvPr>
          <p:cNvSpPr/>
          <p:nvPr/>
        </p:nvSpPr>
        <p:spPr>
          <a:xfrm>
            <a:off x="1386820" y="2184059"/>
            <a:ext cx="1486975" cy="34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21" dirty="0">
                <a:solidFill>
                  <a:srgbClr val="F3B082"/>
                </a:solidFill>
                <a:latin typeface="Montserrat Medium" pitchFamily="2" charset="0"/>
              </a:rPr>
              <a:t>операторы </a:t>
            </a:r>
          </a:p>
          <a:p>
            <a:pPr algn="ctr">
              <a:lnSpc>
                <a:spcPct val="80000"/>
              </a:lnSpc>
            </a:pPr>
            <a:r>
              <a:rPr lang="ru-RU" sz="1021" dirty="0">
                <a:solidFill>
                  <a:srgbClr val="F3B082"/>
                </a:solidFill>
                <a:latin typeface="Montserrat Medium" pitchFamily="2" charset="0"/>
              </a:rPr>
              <a:t>станков с ЧПУ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:a16="http://schemas.microsoft.com/office/drawing/2014/main" id="{28D99F9F-1EA5-EA04-ED66-AB438DD68EA6}"/>
              </a:ext>
            </a:extLst>
          </p:cNvPr>
          <p:cNvSpPr/>
          <p:nvPr/>
        </p:nvSpPr>
        <p:spPr>
          <a:xfrm>
            <a:off x="500586" y="1482775"/>
            <a:ext cx="897994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1346A5"/>
                </a:solidFill>
                <a:latin typeface="Montserrat SemiBold" pitchFamily="2" charset="0"/>
              </a:rPr>
              <a:t>10 767</a:t>
            </a:r>
          </a:p>
        </p:txBody>
      </p:sp>
      <p:sp>
        <p:nvSpPr>
          <p:cNvPr id="166" name="Прямоугольник 165">
            <a:extLst>
              <a:ext uri="{FF2B5EF4-FFF2-40B4-BE49-F238E27FC236}">
                <a16:creationId xmlns:a16="http://schemas.microsoft.com/office/drawing/2014/main" id="{B34925C6-F520-E90B-10FB-61B5D086D562}"/>
              </a:ext>
            </a:extLst>
          </p:cNvPr>
          <p:cNvSpPr/>
          <p:nvPr/>
        </p:nvSpPr>
        <p:spPr>
          <a:xfrm>
            <a:off x="218914" y="521276"/>
            <a:ext cx="555237" cy="34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latin typeface="Montserrat" pitchFamily="2" charset="0"/>
              </a:rPr>
              <a:t> </a:t>
            </a:r>
            <a:r>
              <a:rPr lang="ru-RU" sz="2043" b="1" dirty="0">
                <a:solidFill>
                  <a:srgbClr val="F296AB"/>
                </a:solidFill>
                <a:latin typeface="Montserrat SemiBold" pitchFamily="2" charset="0"/>
              </a:rPr>
              <a:t>01</a:t>
            </a:r>
            <a:endParaRPr lang="ru-RU" sz="719" b="1" dirty="0">
              <a:solidFill>
                <a:srgbClr val="F296AB"/>
              </a:solidFill>
              <a:latin typeface="Montserrat SemiBold" pitchFamily="2" charset="0"/>
            </a:endParaRP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9AC1CE92-8C71-6611-4D90-AF40DF4C6137}"/>
              </a:ext>
            </a:extLst>
          </p:cNvPr>
          <p:cNvSpPr/>
          <p:nvPr/>
        </p:nvSpPr>
        <p:spPr>
          <a:xfrm>
            <a:off x="6590742" y="518497"/>
            <a:ext cx="5258565" cy="38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latin typeface="Montserrat SemiBold" pitchFamily="2" charset="0"/>
              </a:rPr>
              <a:t>Дисбаланс спроса и трудоустроенных выпускников </a:t>
            </a:r>
          </a:p>
          <a:p>
            <a:pPr>
              <a:lnSpc>
                <a:spcPct val="80000"/>
              </a:lnSpc>
            </a:pPr>
            <a:r>
              <a:rPr lang="ru-RU" sz="1168" b="1" dirty="0">
                <a:latin typeface="Montserrat SemiBold" pitchFamily="2" charset="0"/>
              </a:rPr>
              <a:t>на рынке промышленных кадров</a:t>
            </a:r>
          </a:p>
        </p:txBody>
      </p:sp>
      <p:sp>
        <p:nvSpPr>
          <p:cNvPr id="168" name="Прямоугольник 167">
            <a:extLst>
              <a:ext uri="{FF2B5EF4-FFF2-40B4-BE49-F238E27FC236}">
                <a16:creationId xmlns:a16="http://schemas.microsoft.com/office/drawing/2014/main" id="{C1FDB587-4C16-AD8B-1DDF-6E425191941D}"/>
              </a:ext>
            </a:extLst>
          </p:cNvPr>
          <p:cNvSpPr/>
          <p:nvPr/>
        </p:nvSpPr>
        <p:spPr>
          <a:xfrm>
            <a:off x="6102569" y="533358"/>
            <a:ext cx="555237" cy="34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latin typeface="Montserrat" pitchFamily="2" charset="0"/>
              </a:rPr>
              <a:t> </a:t>
            </a:r>
            <a:r>
              <a:rPr lang="ru-RU" sz="2043" b="1" dirty="0">
                <a:solidFill>
                  <a:srgbClr val="F296AB"/>
                </a:solidFill>
                <a:latin typeface="Montserrat SemiBold" pitchFamily="2" charset="0"/>
              </a:rPr>
              <a:t>02</a:t>
            </a:r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id="{C1950097-79D8-8ABD-D705-48063E185637}"/>
              </a:ext>
            </a:extLst>
          </p:cNvPr>
          <p:cNvSpPr/>
          <p:nvPr/>
        </p:nvSpPr>
        <p:spPr>
          <a:xfrm>
            <a:off x="6195613" y="939945"/>
            <a:ext cx="5863146" cy="218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b="1" dirty="0">
                <a:latin typeface="Montserrat SemiBold" pitchFamily="2" charset="0"/>
              </a:rPr>
              <a:t>Соотношение спроса и количества трудоустроенных выпускников с СПО, чел.</a:t>
            </a: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F038512A-8C0B-47F7-1BED-47D7D614D73C}"/>
              </a:ext>
            </a:extLst>
          </p:cNvPr>
          <p:cNvSpPr/>
          <p:nvPr/>
        </p:nvSpPr>
        <p:spPr>
          <a:xfrm>
            <a:off x="9634547" y="1144911"/>
            <a:ext cx="1876649" cy="416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75" dirty="0">
                <a:latin typeface="Montserrat" pitchFamily="2" charset="0"/>
              </a:rPr>
              <a:t>количество трудоустроенных выпускников с СПО 2021 г.</a:t>
            </a:r>
          </a:p>
        </p:txBody>
      </p:sp>
      <p:graphicFrame>
        <p:nvGraphicFramePr>
          <p:cNvPr id="171" name="Диаграмма 170">
            <a:extLst>
              <a:ext uri="{FF2B5EF4-FFF2-40B4-BE49-F238E27FC236}">
                <a16:creationId xmlns:a16="http://schemas.microsoft.com/office/drawing/2014/main" id="{E5601CC7-6BC4-5754-A136-8223E703D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961272"/>
              </p:ext>
            </p:extLst>
          </p:nvPr>
        </p:nvGraphicFramePr>
        <p:xfrm>
          <a:off x="6213554" y="1464711"/>
          <a:ext cx="5422420" cy="84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63569645-9F88-E558-4EC1-32EC61D9056D}"/>
              </a:ext>
            </a:extLst>
          </p:cNvPr>
          <p:cNvSpPr/>
          <p:nvPr/>
        </p:nvSpPr>
        <p:spPr>
          <a:xfrm>
            <a:off x="6324753" y="1418705"/>
            <a:ext cx="785729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1346A5"/>
                </a:solidFill>
                <a:latin typeface="Montserrat SemiBold" pitchFamily="2" charset="0"/>
              </a:rPr>
              <a:t>10 767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id="{0B5E0DC7-F292-9BA6-9FAD-DDAFCDE42652}"/>
              </a:ext>
            </a:extLst>
          </p:cNvPr>
          <p:cNvSpPr/>
          <p:nvPr/>
        </p:nvSpPr>
        <p:spPr>
          <a:xfrm>
            <a:off x="6868792" y="1804505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1346A5"/>
                </a:solidFill>
                <a:latin typeface="Montserrat SemiBold" pitchFamily="2" charset="0"/>
              </a:rPr>
              <a:t>992</a:t>
            </a: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1C3D872A-D26F-0F7B-17DB-FC996C8903D9}"/>
              </a:ext>
            </a:extLst>
          </p:cNvPr>
          <p:cNvSpPr/>
          <p:nvPr/>
        </p:nvSpPr>
        <p:spPr>
          <a:xfrm>
            <a:off x="7369855" y="1667269"/>
            <a:ext cx="785729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3B082"/>
                </a:solidFill>
                <a:latin typeface="Montserrat SemiBold" pitchFamily="2" charset="0"/>
              </a:rPr>
              <a:t>1 687</a:t>
            </a: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49D66FF9-30A7-4E01-1B3B-679398608E02}"/>
              </a:ext>
            </a:extLst>
          </p:cNvPr>
          <p:cNvSpPr/>
          <p:nvPr/>
        </p:nvSpPr>
        <p:spPr>
          <a:xfrm>
            <a:off x="7972646" y="1943127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3B082"/>
                </a:solidFill>
                <a:latin typeface="Montserrat SemiBold" pitchFamily="2" charset="0"/>
              </a:rPr>
              <a:t>14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id="{33CF1612-7899-E5F7-B275-E4F09530B0BF}"/>
              </a:ext>
            </a:extLst>
          </p:cNvPr>
          <p:cNvSpPr/>
          <p:nvPr/>
        </p:nvSpPr>
        <p:spPr>
          <a:xfrm>
            <a:off x="8496952" y="1822923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296AB"/>
                </a:solidFill>
                <a:latin typeface="Montserrat SemiBold" pitchFamily="2" charset="0"/>
              </a:rPr>
              <a:t>663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id="{FC92F23F-BAFD-368F-2297-0E94F1EDE575}"/>
              </a:ext>
            </a:extLst>
          </p:cNvPr>
          <p:cNvSpPr/>
          <p:nvPr/>
        </p:nvSpPr>
        <p:spPr>
          <a:xfrm>
            <a:off x="8946751" y="1905089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F296AB"/>
                </a:solidFill>
                <a:latin typeface="Montserrat SemiBold" pitchFamily="2" charset="0"/>
              </a:rPr>
              <a:t>258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DC11A62C-1224-CD2E-6BCE-0BD0ACA0C3DB}"/>
              </a:ext>
            </a:extLst>
          </p:cNvPr>
          <p:cNvSpPr/>
          <p:nvPr/>
        </p:nvSpPr>
        <p:spPr>
          <a:xfrm>
            <a:off x="9579108" y="1905089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85CFFB"/>
                </a:solidFill>
                <a:latin typeface="Montserrat SemiBold" pitchFamily="2" charset="0"/>
              </a:rPr>
              <a:t>365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id="{5A4C2663-B4E8-F403-6109-EF097586BEE8}"/>
              </a:ext>
            </a:extLst>
          </p:cNvPr>
          <p:cNvSpPr/>
          <p:nvPr/>
        </p:nvSpPr>
        <p:spPr>
          <a:xfrm>
            <a:off x="10064440" y="1953249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85CFFB"/>
                </a:solidFill>
                <a:latin typeface="Montserrat SemiBold" pitchFamily="2" charset="0"/>
              </a:rPr>
              <a:t>0</a:t>
            </a: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44B35D3B-DBCE-9539-D2FC-18E1B61B7560}"/>
              </a:ext>
            </a:extLst>
          </p:cNvPr>
          <p:cNvSpPr/>
          <p:nvPr/>
        </p:nvSpPr>
        <p:spPr>
          <a:xfrm>
            <a:off x="10536432" y="1903331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679446"/>
                </a:solidFill>
                <a:latin typeface="Montserrat SemiBold" pitchFamily="2" charset="0"/>
              </a:rPr>
              <a:t>173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1FCAC356-72ED-E360-FF78-6020732013A3}"/>
              </a:ext>
            </a:extLst>
          </p:cNvPr>
          <p:cNvSpPr/>
          <p:nvPr/>
        </p:nvSpPr>
        <p:spPr>
          <a:xfrm>
            <a:off x="11021763" y="1903330"/>
            <a:ext cx="517340" cy="23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68" b="1" dirty="0">
                <a:solidFill>
                  <a:srgbClr val="679446"/>
                </a:solidFill>
                <a:latin typeface="Montserrat SemiBold" pitchFamily="2" charset="0"/>
              </a:rPr>
              <a:t>67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077B7D84-CEFF-4466-62C6-9C3970537244}"/>
              </a:ext>
            </a:extLst>
          </p:cNvPr>
          <p:cNvSpPr/>
          <p:nvPr/>
        </p:nvSpPr>
        <p:spPr>
          <a:xfrm>
            <a:off x="6472693" y="2192675"/>
            <a:ext cx="837808" cy="21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solidFill>
                  <a:srgbClr val="1346A5"/>
                </a:solidFill>
                <a:latin typeface="Montserrat Medium" pitchFamily="2" charset="0"/>
              </a:rPr>
              <a:t>рабочие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A8865514-3DF1-42A3-7251-CDF3351E1E74}"/>
              </a:ext>
            </a:extLst>
          </p:cNvPr>
          <p:cNvSpPr/>
          <p:nvPr/>
        </p:nvSpPr>
        <p:spPr>
          <a:xfrm>
            <a:off x="8505960" y="2192780"/>
            <a:ext cx="891315" cy="21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solidFill>
                  <a:srgbClr val="F296AB"/>
                </a:solidFill>
                <a:latin typeface="Montserrat Medium" pitchFamily="2" charset="0"/>
              </a:rPr>
              <a:t>технологи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08F92F33-A100-6AEC-0DBB-0C2DC3433E4E}"/>
              </a:ext>
            </a:extLst>
          </p:cNvPr>
          <p:cNvSpPr/>
          <p:nvPr/>
        </p:nvSpPr>
        <p:spPr>
          <a:xfrm>
            <a:off x="9397274" y="2187255"/>
            <a:ext cx="1170935" cy="344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21" dirty="0">
                <a:solidFill>
                  <a:srgbClr val="85CFFB"/>
                </a:solidFill>
                <a:latin typeface="Montserrat Medium" pitchFamily="2" charset="0"/>
              </a:rPr>
              <a:t>контролеры-диспетчеры</a:t>
            </a: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id="{1C9AF238-FE0B-1A57-D41A-318782E304F4}"/>
              </a:ext>
            </a:extLst>
          </p:cNvPr>
          <p:cNvSpPr/>
          <p:nvPr/>
        </p:nvSpPr>
        <p:spPr>
          <a:xfrm>
            <a:off x="10669694" y="2192675"/>
            <a:ext cx="768156" cy="21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21" dirty="0">
                <a:solidFill>
                  <a:srgbClr val="679446"/>
                </a:solidFill>
                <a:latin typeface="Montserrat Medium" pitchFamily="2" charset="0"/>
              </a:rPr>
              <a:t>мастера</a:t>
            </a:r>
          </a:p>
        </p:txBody>
      </p:sp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id="{EF34F60E-9DE2-0557-21E0-37E83DFE50C1}"/>
              </a:ext>
            </a:extLst>
          </p:cNvPr>
          <p:cNvSpPr/>
          <p:nvPr/>
        </p:nvSpPr>
        <p:spPr>
          <a:xfrm>
            <a:off x="7111063" y="2186098"/>
            <a:ext cx="1373121" cy="34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21" dirty="0">
                <a:solidFill>
                  <a:srgbClr val="F3B082"/>
                </a:solidFill>
                <a:latin typeface="Montserrat Medium" pitchFamily="2" charset="0"/>
              </a:rPr>
              <a:t>операторы </a:t>
            </a:r>
          </a:p>
          <a:p>
            <a:pPr algn="ctr">
              <a:lnSpc>
                <a:spcPct val="80000"/>
              </a:lnSpc>
            </a:pPr>
            <a:r>
              <a:rPr lang="ru-RU" sz="1021" dirty="0">
                <a:solidFill>
                  <a:srgbClr val="F3B082"/>
                </a:solidFill>
                <a:latin typeface="Montserrat Medium" pitchFamily="2" charset="0"/>
              </a:rPr>
              <a:t>станков с ЧПУ</a:t>
            </a:r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id="{ACA0D3DD-8B0E-4A95-0553-57918F8AA709}"/>
              </a:ext>
            </a:extLst>
          </p:cNvPr>
          <p:cNvSpPr/>
          <p:nvPr/>
        </p:nvSpPr>
        <p:spPr>
          <a:xfrm>
            <a:off x="6467262" y="1087284"/>
            <a:ext cx="2599733" cy="30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875" dirty="0">
                <a:latin typeface="Montserrat" pitchFamily="2" charset="0"/>
              </a:rPr>
              <a:t>ежегодная потребность промышленных предприятий Санкт-Петербурга в кадрах</a:t>
            </a:r>
          </a:p>
        </p:txBody>
      </p:sp>
      <p:sp>
        <p:nvSpPr>
          <p:cNvPr id="189" name="Скругленный прямоугольник 188">
            <a:extLst>
              <a:ext uri="{FF2B5EF4-FFF2-40B4-BE49-F238E27FC236}">
                <a16:creationId xmlns:a16="http://schemas.microsoft.com/office/drawing/2014/main" id="{91A613D4-1420-16AA-9B0D-2AA3EDDBA0BD}"/>
              </a:ext>
            </a:extLst>
          </p:cNvPr>
          <p:cNvSpPr/>
          <p:nvPr/>
        </p:nvSpPr>
        <p:spPr>
          <a:xfrm>
            <a:off x="6294082" y="1150277"/>
            <a:ext cx="157545" cy="157545"/>
          </a:xfrm>
          <a:prstGeom prst="roundRect">
            <a:avLst>
              <a:gd name="adj" fmla="val 20863"/>
            </a:avLst>
          </a:prstGeom>
          <a:solidFill>
            <a:srgbClr val="1346A5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8" dirty="0"/>
          </a:p>
        </p:txBody>
      </p:sp>
      <p:sp>
        <p:nvSpPr>
          <p:cNvPr id="190" name="Скругленный прямоугольник 189">
            <a:extLst>
              <a:ext uri="{FF2B5EF4-FFF2-40B4-BE49-F238E27FC236}">
                <a16:creationId xmlns:a16="http://schemas.microsoft.com/office/drawing/2014/main" id="{FC38F2D1-A103-8A9F-49D6-5FE91679F307}"/>
              </a:ext>
            </a:extLst>
          </p:cNvPr>
          <p:cNvSpPr/>
          <p:nvPr/>
        </p:nvSpPr>
        <p:spPr>
          <a:xfrm>
            <a:off x="9424028" y="1187893"/>
            <a:ext cx="157545" cy="157545"/>
          </a:xfrm>
          <a:prstGeom prst="roundRect">
            <a:avLst>
              <a:gd name="adj" fmla="val 20863"/>
            </a:avLst>
          </a:prstGeom>
          <a:solidFill>
            <a:srgbClr val="C5D0E8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38" dirty="0"/>
          </a:p>
        </p:txBody>
      </p:sp>
      <p:sp>
        <p:nvSpPr>
          <p:cNvPr id="273" name="Скругленный прямоугольник 272">
            <a:extLst>
              <a:ext uri="{FF2B5EF4-FFF2-40B4-BE49-F238E27FC236}">
                <a16:creationId xmlns:a16="http://schemas.microsoft.com/office/drawing/2014/main" id="{DA1C41EC-CDCF-53F9-9A58-313B9D41CA41}"/>
              </a:ext>
            </a:extLst>
          </p:cNvPr>
          <p:cNvSpPr/>
          <p:nvPr/>
        </p:nvSpPr>
        <p:spPr>
          <a:xfrm>
            <a:off x="366900" y="3252180"/>
            <a:ext cx="5215435" cy="314420"/>
          </a:xfrm>
          <a:prstGeom prst="roundRect">
            <a:avLst>
              <a:gd name="adj" fmla="val 1997"/>
            </a:avLst>
          </a:prstGeom>
          <a:solidFill>
            <a:schemeClr val="bg2">
              <a:lumMod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5"/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id="{A63AE73F-A9F7-4F40-3A7E-DC47184B4236}"/>
              </a:ext>
            </a:extLst>
          </p:cNvPr>
          <p:cNvSpPr/>
          <p:nvPr/>
        </p:nvSpPr>
        <p:spPr>
          <a:xfrm>
            <a:off x="375929" y="3251053"/>
            <a:ext cx="4073549" cy="34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Утверждена рабочая группа (КТЗН, КО, КНВШ, КППИТ).</a:t>
            </a:r>
          </a:p>
          <a:p>
            <a:pPr>
              <a:lnSpc>
                <a:spcPct val="80000"/>
              </a:lnSpc>
            </a:pP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Потребность предприятий в динамике</a:t>
            </a: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B449D1D3-7610-141D-DF01-D60E699D719A}"/>
              </a:ext>
            </a:extLst>
          </p:cNvPr>
          <p:cNvSpPr/>
          <p:nvPr/>
        </p:nvSpPr>
        <p:spPr>
          <a:xfrm>
            <a:off x="733064" y="3694361"/>
            <a:ext cx="6260233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Создание образовательно-производственных кластеров</a:t>
            </a:r>
          </a:p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в рамках проекта «</a:t>
            </a:r>
            <a:r>
              <a:rPr lang="ru-RU" sz="1050" dirty="0" err="1">
                <a:latin typeface="Montserrat" pitchFamily="2" charset="0"/>
              </a:rPr>
              <a:t>Профессионалитет</a:t>
            </a:r>
            <a:r>
              <a:rPr lang="ru-RU" sz="1050" dirty="0">
                <a:latin typeface="Montserrat" pitchFamily="2" charset="0"/>
              </a:rPr>
              <a:t>»</a:t>
            </a:r>
          </a:p>
        </p:txBody>
      </p: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3B05911B-C3E3-3B01-34B2-4F35542FB36D}"/>
              </a:ext>
            </a:extLst>
          </p:cNvPr>
          <p:cNvSpPr/>
          <p:nvPr/>
        </p:nvSpPr>
        <p:spPr>
          <a:xfrm>
            <a:off x="752822" y="4521898"/>
            <a:ext cx="3021299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Расширение покрытия выпускников производственным экзаменом</a:t>
            </a:r>
            <a:r>
              <a:rPr lang="en-US" sz="1050" dirty="0">
                <a:latin typeface="Montserrat" pitchFamily="2" charset="0"/>
              </a:rPr>
              <a:t> </a:t>
            </a:r>
            <a:endParaRPr lang="ru-RU" sz="1050" dirty="0">
              <a:latin typeface="Montserrat" pitchFamily="2" charset="0"/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:a16="http://schemas.microsoft.com/office/drawing/2014/main" id="{C90FA8CB-1609-2070-304F-83174EB98A51}"/>
              </a:ext>
            </a:extLst>
          </p:cNvPr>
          <p:cNvSpPr/>
          <p:nvPr/>
        </p:nvSpPr>
        <p:spPr>
          <a:xfrm>
            <a:off x="6455541" y="3683800"/>
            <a:ext cx="5701585" cy="22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Использование промышленной инфраструктуры для обучения и практики</a:t>
            </a:r>
          </a:p>
        </p:txBody>
      </p:sp>
      <p:sp>
        <p:nvSpPr>
          <p:cNvPr id="278" name="Прямоугольник 277">
            <a:extLst>
              <a:ext uri="{FF2B5EF4-FFF2-40B4-BE49-F238E27FC236}">
                <a16:creationId xmlns:a16="http://schemas.microsoft.com/office/drawing/2014/main" id="{664FDD50-75D0-3B3E-6812-4A8520C163F1}"/>
              </a:ext>
            </a:extLst>
          </p:cNvPr>
          <p:cNvSpPr/>
          <p:nvPr/>
        </p:nvSpPr>
        <p:spPr>
          <a:xfrm>
            <a:off x="734188" y="2934094"/>
            <a:ext cx="5280058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Внедрение цифровых инструментов при формировании КЦП. </a:t>
            </a:r>
          </a:p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Сопровождение в цифровом формате каждого студента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BF3C628A-2A10-E433-3CB0-2E449CD42F27}"/>
              </a:ext>
            </a:extLst>
          </p:cNvPr>
          <p:cNvSpPr txBox="1"/>
          <p:nvPr/>
        </p:nvSpPr>
        <p:spPr>
          <a:xfrm>
            <a:off x="280392" y="2928746"/>
            <a:ext cx="628052" cy="3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7" b="1" dirty="0">
                <a:solidFill>
                  <a:srgbClr val="1346A5"/>
                </a:solidFill>
                <a:latin typeface="Montserrat SemiBold" pitchFamily="2" charset="0"/>
              </a:rPr>
              <a:t>01</a:t>
            </a:r>
          </a:p>
        </p:txBody>
      </p:sp>
      <p:sp>
        <p:nvSpPr>
          <p:cNvPr id="280" name="Скругленный прямоугольник 279">
            <a:extLst>
              <a:ext uri="{FF2B5EF4-FFF2-40B4-BE49-F238E27FC236}">
                <a16:creationId xmlns:a16="http://schemas.microsoft.com/office/drawing/2014/main" id="{C1D7A6BF-0D60-FBF3-A611-24A0F094E5F3}"/>
              </a:ext>
            </a:extLst>
          </p:cNvPr>
          <p:cNvSpPr/>
          <p:nvPr/>
        </p:nvSpPr>
        <p:spPr>
          <a:xfrm>
            <a:off x="4512801" y="3289384"/>
            <a:ext cx="937308" cy="230823"/>
          </a:xfrm>
          <a:prstGeom prst="roundRect">
            <a:avLst>
              <a:gd name="adj" fmla="val 12068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0"/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8C79B2F5-7B8D-381F-5ACD-56926E516D40}"/>
              </a:ext>
            </a:extLst>
          </p:cNvPr>
          <p:cNvSpPr/>
          <p:nvPr/>
        </p:nvSpPr>
        <p:spPr>
          <a:xfrm>
            <a:off x="4536030" y="3316610"/>
            <a:ext cx="1126287" cy="21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4" b="1" dirty="0">
                <a:latin typeface="Montserrat" pitchFamily="2" charset="0"/>
              </a:rPr>
              <a:t>июль 2022</a:t>
            </a:r>
          </a:p>
        </p:txBody>
      </p:sp>
      <p:cxnSp>
        <p:nvCxnSpPr>
          <p:cNvPr id="282" name="Прямая соединительная линия 281">
            <a:extLst>
              <a:ext uri="{FF2B5EF4-FFF2-40B4-BE49-F238E27FC236}">
                <a16:creationId xmlns:a16="http://schemas.microsoft.com/office/drawing/2014/main" id="{5B8A4884-6437-7676-D6D9-F3E41D770038}"/>
              </a:ext>
            </a:extLst>
          </p:cNvPr>
          <p:cNvCxnSpPr>
            <a:cxnSpLocks/>
          </p:cNvCxnSpPr>
          <p:nvPr/>
        </p:nvCxnSpPr>
        <p:spPr>
          <a:xfrm>
            <a:off x="366900" y="3647936"/>
            <a:ext cx="5215435" cy="0"/>
          </a:xfrm>
          <a:prstGeom prst="line">
            <a:avLst/>
          </a:prstGeom>
          <a:ln w="12700">
            <a:solidFill>
              <a:srgbClr val="1346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Скругленный прямоугольник 282">
            <a:extLst>
              <a:ext uri="{FF2B5EF4-FFF2-40B4-BE49-F238E27FC236}">
                <a16:creationId xmlns:a16="http://schemas.microsoft.com/office/drawing/2014/main" id="{90B2EB28-A04D-522A-07A0-907D5118F2B8}"/>
              </a:ext>
            </a:extLst>
          </p:cNvPr>
          <p:cNvSpPr/>
          <p:nvPr/>
        </p:nvSpPr>
        <p:spPr>
          <a:xfrm>
            <a:off x="6566749" y="3202184"/>
            <a:ext cx="5331146" cy="355111"/>
          </a:xfrm>
          <a:prstGeom prst="roundRect">
            <a:avLst>
              <a:gd name="adj" fmla="val 1997"/>
            </a:avLst>
          </a:prstGeom>
          <a:solidFill>
            <a:srgbClr val="E5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5"/>
          </a:p>
        </p:txBody>
      </p:sp>
      <p:sp>
        <p:nvSpPr>
          <p:cNvPr id="284" name="Скругленный прямоугольник 283">
            <a:extLst>
              <a:ext uri="{FF2B5EF4-FFF2-40B4-BE49-F238E27FC236}">
                <a16:creationId xmlns:a16="http://schemas.microsoft.com/office/drawing/2014/main" id="{614D4277-57DC-0633-3B2D-B4BBBEB2B5D3}"/>
              </a:ext>
            </a:extLst>
          </p:cNvPr>
          <p:cNvSpPr/>
          <p:nvPr/>
        </p:nvSpPr>
        <p:spPr>
          <a:xfrm>
            <a:off x="3589556" y="4548721"/>
            <a:ext cx="1968376" cy="340478"/>
          </a:xfrm>
          <a:prstGeom prst="roundRect">
            <a:avLst>
              <a:gd name="adj" fmla="val 1997"/>
            </a:avLst>
          </a:prstGeom>
          <a:solidFill>
            <a:srgbClr val="E5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5"/>
          </a:p>
        </p:txBody>
      </p:sp>
      <p:sp>
        <p:nvSpPr>
          <p:cNvPr id="285" name="Прямоугольник 284">
            <a:extLst>
              <a:ext uri="{FF2B5EF4-FFF2-40B4-BE49-F238E27FC236}">
                <a16:creationId xmlns:a16="http://schemas.microsoft.com/office/drawing/2014/main" id="{2900AAB2-E903-B83B-8C89-D6E66269EE3C}"/>
              </a:ext>
            </a:extLst>
          </p:cNvPr>
          <p:cNvSpPr/>
          <p:nvPr/>
        </p:nvSpPr>
        <p:spPr>
          <a:xfrm>
            <a:off x="6559353" y="3218551"/>
            <a:ext cx="5331146" cy="340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4" b="1" dirty="0">
                <a:solidFill>
                  <a:srgbClr val="1346A5"/>
                </a:solidFill>
                <a:latin typeface="Montserrat SemiBold" pitchFamily="2" charset="0"/>
              </a:rPr>
              <a:t>&gt; </a:t>
            </a: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300 производственных задач от 150 системообразующих предприятий Санкт-Петербурга</a:t>
            </a:r>
          </a:p>
        </p:txBody>
      </p:sp>
      <p:sp>
        <p:nvSpPr>
          <p:cNvPr id="286" name="Скругленный прямоугольник 285">
            <a:extLst>
              <a:ext uri="{FF2B5EF4-FFF2-40B4-BE49-F238E27FC236}">
                <a16:creationId xmlns:a16="http://schemas.microsoft.com/office/drawing/2014/main" id="{35B8C3DE-CBA1-D41F-9CF4-7169E154588B}"/>
              </a:ext>
            </a:extLst>
          </p:cNvPr>
          <p:cNvSpPr/>
          <p:nvPr/>
        </p:nvSpPr>
        <p:spPr>
          <a:xfrm>
            <a:off x="6556559" y="3868428"/>
            <a:ext cx="5341336" cy="267234"/>
          </a:xfrm>
          <a:prstGeom prst="roundRect">
            <a:avLst>
              <a:gd name="adj" fmla="val 1997"/>
            </a:avLst>
          </a:prstGeom>
          <a:solidFill>
            <a:srgbClr val="E5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5"/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2771EFE8-468C-EC46-71A3-EFA90E3A2472}"/>
              </a:ext>
            </a:extLst>
          </p:cNvPr>
          <p:cNvSpPr/>
          <p:nvPr/>
        </p:nvSpPr>
        <p:spPr>
          <a:xfrm>
            <a:off x="7178513" y="3916520"/>
            <a:ext cx="3989997" cy="2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4" b="1" dirty="0">
                <a:solidFill>
                  <a:srgbClr val="1346A5"/>
                </a:solidFill>
                <a:latin typeface="Montserrat SemiBold" pitchFamily="2" charset="0"/>
              </a:rPr>
              <a:t>&gt; </a:t>
            </a: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50 промышленных предприятий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7D1DFBA9-602A-75CB-2106-46AE91F42016}"/>
              </a:ext>
            </a:extLst>
          </p:cNvPr>
          <p:cNvSpPr/>
          <p:nvPr/>
        </p:nvSpPr>
        <p:spPr>
          <a:xfrm>
            <a:off x="6476630" y="4196553"/>
            <a:ext cx="5393765" cy="22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50" dirty="0">
                <a:latin typeface="Montserrat" pitchFamily="2" charset="0"/>
              </a:rPr>
              <a:t>Learning Factory </a:t>
            </a:r>
            <a:r>
              <a:rPr lang="ru-RU" sz="1050" dirty="0">
                <a:latin typeface="Montserrat" pitchFamily="2" charset="0"/>
              </a:rPr>
              <a:t>на базе промышленного предприятия/колледжа</a:t>
            </a:r>
          </a:p>
        </p:txBody>
      </p:sp>
      <p:sp>
        <p:nvSpPr>
          <p:cNvPr id="290" name="Скругленный прямоугольник 289">
            <a:extLst>
              <a:ext uri="{FF2B5EF4-FFF2-40B4-BE49-F238E27FC236}">
                <a16:creationId xmlns:a16="http://schemas.microsoft.com/office/drawing/2014/main" id="{3436AED8-DA2F-2972-1947-F83BE70F87A2}"/>
              </a:ext>
            </a:extLst>
          </p:cNvPr>
          <p:cNvSpPr/>
          <p:nvPr/>
        </p:nvSpPr>
        <p:spPr>
          <a:xfrm>
            <a:off x="370775" y="2621603"/>
            <a:ext cx="2242331" cy="262156"/>
          </a:xfrm>
          <a:prstGeom prst="roundRect">
            <a:avLst>
              <a:gd name="adj" fmla="val 50000"/>
            </a:avLst>
          </a:prstGeom>
          <a:solidFill>
            <a:srgbClr val="134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31"/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33B272DB-AF20-2517-0108-7E465AB25B38}"/>
              </a:ext>
            </a:extLst>
          </p:cNvPr>
          <p:cNvSpPr txBox="1"/>
          <p:nvPr/>
        </p:nvSpPr>
        <p:spPr>
          <a:xfrm>
            <a:off x="406576" y="2663320"/>
            <a:ext cx="2392886" cy="20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30" b="1" dirty="0">
                <a:solidFill>
                  <a:schemeClr val="bg1"/>
                </a:solidFill>
                <a:latin typeface="Montserrat SemiBold" pitchFamily="2" charset="0"/>
              </a:rPr>
              <a:t>БАЗОВЫЕ МЕРЫ ПОДДЕРЖКИ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0B2EAC1C-D589-9A5E-A156-08E5D99030AB}"/>
              </a:ext>
            </a:extLst>
          </p:cNvPr>
          <p:cNvSpPr txBox="1"/>
          <p:nvPr/>
        </p:nvSpPr>
        <p:spPr>
          <a:xfrm>
            <a:off x="280335" y="3691374"/>
            <a:ext cx="628052" cy="3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7" b="1" dirty="0">
                <a:solidFill>
                  <a:srgbClr val="1346A5"/>
                </a:solidFill>
                <a:latin typeface="Montserrat SemiBold" pitchFamily="2" charset="0"/>
              </a:rPr>
              <a:t>02</a:t>
            </a:r>
          </a:p>
        </p:txBody>
      </p:sp>
      <p:sp>
        <p:nvSpPr>
          <p:cNvPr id="293" name="Скругленный прямоугольник 292">
            <a:extLst>
              <a:ext uri="{FF2B5EF4-FFF2-40B4-BE49-F238E27FC236}">
                <a16:creationId xmlns:a16="http://schemas.microsoft.com/office/drawing/2014/main" id="{C6A461A7-3B50-5919-08DB-A8ACD1236917}"/>
              </a:ext>
            </a:extLst>
          </p:cNvPr>
          <p:cNvSpPr/>
          <p:nvPr/>
        </p:nvSpPr>
        <p:spPr>
          <a:xfrm>
            <a:off x="795447" y="4039541"/>
            <a:ext cx="4765838" cy="346067"/>
          </a:xfrm>
          <a:prstGeom prst="roundRect">
            <a:avLst>
              <a:gd name="adj" fmla="val 1997"/>
            </a:avLst>
          </a:prstGeom>
          <a:solidFill>
            <a:schemeClr val="bg2">
              <a:lumMod val="9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5"/>
          </a:p>
        </p:txBody>
      </p:sp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id="{13CCFAE2-1405-350C-81BF-44305E9CAA68}"/>
              </a:ext>
            </a:extLst>
          </p:cNvPr>
          <p:cNvSpPr/>
          <p:nvPr/>
        </p:nvSpPr>
        <p:spPr>
          <a:xfrm>
            <a:off x="1084814" y="4129689"/>
            <a:ext cx="1974199" cy="21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2 пилотных проекта</a:t>
            </a:r>
          </a:p>
        </p:txBody>
      </p:sp>
      <p:pic>
        <p:nvPicPr>
          <p:cNvPr id="295" name="Picture 2" descr="Андрей Кибитов опубликовал в Instagram логотип ОСК">
            <a:extLst>
              <a:ext uri="{FF2B5EF4-FFF2-40B4-BE49-F238E27FC236}">
                <a16:creationId xmlns:a16="http://schemas.microsoft.com/office/drawing/2014/main" id="{050443F8-33B4-9B9E-F7E5-D287D9C5A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59" y="4098766"/>
            <a:ext cx="436298" cy="24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" name="Picture 4" descr="Силовые машины — Википедия">
            <a:extLst>
              <a:ext uri="{FF2B5EF4-FFF2-40B4-BE49-F238E27FC236}">
                <a16:creationId xmlns:a16="http://schemas.microsoft.com/office/drawing/2014/main" id="{EDD5F87E-AFA1-0251-0DFE-DA266AB2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25" y="4078441"/>
            <a:ext cx="228380" cy="2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" name="Picture 2" descr="Предприятие ИЗ-КАРТЭКС имени П.Г.Коробкова продолжает техническое  перевооружение производства - Журнал Горная промышленность">
            <a:extLst>
              <a:ext uri="{FF2B5EF4-FFF2-40B4-BE49-F238E27FC236}">
                <a16:creationId xmlns:a16="http://schemas.microsoft.com/office/drawing/2014/main" id="{E40A5213-684C-0A75-2832-1DFC8AE9B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1" t="58592" r="23059" b="18070"/>
          <a:stretch/>
        </p:blipFill>
        <p:spPr bwMode="auto">
          <a:xfrm>
            <a:off x="4579459" y="4081770"/>
            <a:ext cx="772535" cy="24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8" name="Прямая соединительная линия 297">
            <a:extLst>
              <a:ext uri="{FF2B5EF4-FFF2-40B4-BE49-F238E27FC236}">
                <a16:creationId xmlns:a16="http://schemas.microsoft.com/office/drawing/2014/main" id="{40EB6EBB-8927-2E75-F07A-FB6D10C3328E}"/>
              </a:ext>
            </a:extLst>
          </p:cNvPr>
          <p:cNvCxnSpPr>
            <a:cxnSpLocks/>
          </p:cNvCxnSpPr>
          <p:nvPr/>
        </p:nvCxnSpPr>
        <p:spPr>
          <a:xfrm flipV="1">
            <a:off x="3527017" y="4096538"/>
            <a:ext cx="0" cy="230734"/>
          </a:xfrm>
          <a:prstGeom prst="line">
            <a:avLst/>
          </a:prstGeom>
          <a:ln w="12700">
            <a:solidFill>
              <a:srgbClr val="1346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>
            <a:extLst>
              <a:ext uri="{FF2B5EF4-FFF2-40B4-BE49-F238E27FC236}">
                <a16:creationId xmlns:a16="http://schemas.microsoft.com/office/drawing/2014/main" id="{96C0802F-5481-B05C-BEB1-AE3DE4A0DEA6}"/>
              </a:ext>
            </a:extLst>
          </p:cNvPr>
          <p:cNvCxnSpPr>
            <a:cxnSpLocks/>
          </p:cNvCxnSpPr>
          <p:nvPr/>
        </p:nvCxnSpPr>
        <p:spPr>
          <a:xfrm>
            <a:off x="375929" y="4470358"/>
            <a:ext cx="5215435" cy="0"/>
          </a:xfrm>
          <a:prstGeom prst="line">
            <a:avLst/>
          </a:prstGeom>
          <a:ln w="12700">
            <a:solidFill>
              <a:srgbClr val="1346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11C948AF-C425-FB79-1C1D-D74C84544398}"/>
              </a:ext>
            </a:extLst>
          </p:cNvPr>
          <p:cNvSpPr txBox="1"/>
          <p:nvPr/>
        </p:nvSpPr>
        <p:spPr>
          <a:xfrm>
            <a:off x="288260" y="4523617"/>
            <a:ext cx="628052" cy="3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7" b="1" dirty="0">
                <a:solidFill>
                  <a:srgbClr val="1346A5"/>
                </a:solidFill>
                <a:latin typeface="Montserrat SemiBold" pitchFamily="2" charset="0"/>
              </a:rPr>
              <a:t>03</a:t>
            </a:r>
          </a:p>
        </p:txBody>
      </p:sp>
      <p:sp>
        <p:nvSpPr>
          <p:cNvPr id="301" name="Прямоугольник 300">
            <a:extLst>
              <a:ext uri="{FF2B5EF4-FFF2-40B4-BE49-F238E27FC236}">
                <a16:creationId xmlns:a16="http://schemas.microsoft.com/office/drawing/2014/main" id="{DDEC0FDC-EA36-EB9A-5E90-285FD217B96E}"/>
              </a:ext>
            </a:extLst>
          </p:cNvPr>
          <p:cNvSpPr/>
          <p:nvPr/>
        </p:nvSpPr>
        <p:spPr>
          <a:xfrm>
            <a:off x="3301434" y="4559393"/>
            <a:ext cx="2463519" cy="34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охват с 13</a:t>
            </a:r>
            <a:r>
              <a:rPr lang="en-US" sz="1004" b="1" dirty="0">
                <a:solidFill>
                  <a:srgbClr val="1346A5"/>
                </a:solidFill>
                <a:latin typeface="Montserrat SemiBold" pitchFamily="2" charset="0"/>
              </a:rPr>
              <a:t>% </a:t>
            </a:r>
          </a:p>
          <a:p>
            <a:pPr algn="ctr">
              <a:lnSpc>
                <a:spcPct val="80000"/>
              </a:lnSpc>
            </a:pP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до 3</a:t>
            </a:r>
            <a:r>
              <a:rPr lang="en-US" sz="1004" b="1" dirty="0">
                <a:solidFill>
                  <a:srgbClr val="1346A5"/>
                </a:solidFill>
                <a:latin typeface="Montserrat SemiBold" pitchFamily="2" charset="0"/>
              </a:rPr>
              <a:t>0% </a:t>
            </a:r>
            <a:r>
              <a:rPr lang="ru-RU" sz="1004" b="1" dirty="0">
                <a:solidFill>
                  <a:srgbClr val="1346A5"/>
                </a:solidFill>
                <a:latin typeface="Montserrat SemiBold" pitchFamily="2" charset="0"/>
              </a:rPr>
              <a:t>выпускников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20DF778-D5DE-4F83-A6D9-4AFE127232EA}"/>
              </a:ext>
            </a:extLst>
          </p:cNvPr>
          <p:cNvSpPr txBox="1"/>
          <p:nvPr/>
        </p:nvSpPr>
        <p:spPr>
          <a:xfrm>
            <a:off x="5938697" y="2985354"/>
            <a:ext cx="628052" cy="3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7" b="1" dirty="0">
                <a:solidFill>
                  <a:srgbClr val="1346A5"/>
                </a:solidFill>
                <a:latin typeface="Montserrat SemiBold" pitchFamily="2" charset="0"/>
              </a:rPr>
              <a:t>04</a:t>
            </a:r>
          </a:p>
        </p:txBody>
      </p:sp>
      <p:cxnSp>
        <p:nvCxnSpPr>
          <p:cNvPr id="304" name="Прямая соединительная линия 303">
            <a:extLst>
              <a:ext uri="{FF2B5EF4-FFF2-40B4-BE49-F238E27FC236}">
                <a16:creationId xmlns:a16="http://schemas.microsoft.com/office/drawing/2014/main" id="{1D003213-3DBF-27DA-24C5-4B7A7630C7D5}"/>
              </a:ext>
            </a:extLst>
          </p:cNvPr>
          <p:cNvCxnSpPr>
            <a:cxnSpLocks/>
          </p:cNvCxnSpPr>
          <p:nvPr/>
        </p:nvCxnSpPr>
        <p:spPr>
          <a:xfrm>
            <a:off x="6071988" y="3627967"/>
            <a:ext cx="5796366" cy="0"/>
          </a:xfrm>
          <a:prstGeom prst="line">
            <a:avLst/>
          </a:prstGeom>
          <a:ln w="12700">
            <a:solidFill>
              <a:srgbClr val="1346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>
            <a:extLst>
              <a:ext uri="{FF2B5EF4-FFF2-40B4-BE49-F238E27FC236}">
                <a16:creationId xmlns:a16="http://schemas.microsoft.com/office/drawing/2014/main" id="{06C2AEFC-8A0D-33F7-FB81-1A6BE9F683B4}"/>
              </a:ext>
            </a:extLst>
          </p:cNvPr>
          <p:cNvSpPr txBox="1"/>
          <p:nvPr/>
        </p:nvSpPr>
        <p:spPr>
          <a:xfrm>
            <a:off x="5973960" y="3666676"/>
            <a:ext cx="628052" cy="3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7" b="1" dirty="0">
                <a:solidFill>
                  <a:srgbClr val="1346A5"/>
                </a:solidFill>
                <a:latin typeface="Montserrat SemiBold" pitchFamily="2" charset="0"/>
              </a:rPr>
              <a:t>05</a:t>
            </a:r>
          </a:p>
        </p:txBody>
      </p: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id="{FE09B6F2-D20A-C441-EC93-B13E5B9A1A8F}"/>
              </a:ext>
            </a:extLst>
          </p:cNvPr>
          <p:cNvCxnSpPr>
            <a:cxnSpLocks/>
          </p:cNvCxnSpPr>
          <p:nvPr/>
        </p:nvCxnSpPr>
        <p:spPr>
          <a:xfrm>
            <a:off x="6093077" y="4184252"/>
            <a:ext cx="5804818" cy="0"/>
          </a:xfrm>
          <a:prstGeom prst="line">
            <a:avLst/>
          </a:prstGeom>
          <a:ln w="12700">
            <a:solidFill>
              <a:srgbClr val="1346A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TextBox 306">
            <a:extLst>
              <a:ext uri="{FF2B5EF4-FFF2-40B4-BE49-F238E27FC236}">
                <a16:creationId xmlns:a16="http://schemas.microsoft.com/office/drawing/2014/main" id="{738662E7-BC7C-F9CA-1989-4B4B36E821FA}"/>
              </a:ext>
            </a:extLst>
          </p:cNvPr>
          <p:cNvSpPr txBox="1"/>
          <p:nvPr/>
        </p:nvSpPr>
        <p:spPr>
          <a:xfrm>
            <a:off x="5992692" y="4215293"/>
            <a:ext cx="628052" cy="341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7" b="1" dirty="0">
                <a:solidFill>
                  <a:srgbClr val="1346A5"/>
                </a:solidFill>
                <a:latin typeface="Montserrat SemiBold" pitchFamily="2" charset="0"/>
              </a:rPr>
              <a:t>06</a:t>
            </a:r>
          </a:p>
        </p:txBody>
      </p:sp>
      <p:sp>
        <p:nvSpPr>
          <p:cNvPr id="308" name="Скругленный прямоугольник 307">
            <a:extLst>
              <a:ext uri="{FF2B5EF4-FFF2-40B4-BE49-F238E27FC236}">
                <a16:creationId xmlns:a16="http://schemas.microsoft.com/office/drawing/2014/main" id="{19B07737-8E55-E5F2-7906-91C6866F57FE}"/>
              </a:ext>
            </a:extLst>
          </p:cNvPr>
          <p:cNvSpPr/>
          <p:nvPr/>
        </p:nvSpPr>
        <p:spPr>
          <a:xfrm>
            <a:off x="6578432" y="4471222"/>
            <a:ext cx="5333156" cy="423066"/>
          </a:xfrm>
          <a:prstGeom prst="roundRect">
            <a:avLst>
              <a:gd name="adj" fmla="val 1997"/>
            </a:avLst>
          </a:prstGeom>
          <a:solidFill>
            <a:srgbClr val="E5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15"/>
          </a:p>
        </p:txBody>
      </p:sp>
      <p:sp>
        <p:nvSpPr>
          <p:cNvPr id="309" name="Прямоугольник 308">
            <a:extLst>
              <a:ext uri="{FF2B5EF4-FFF2-40B4-BE49-F238E27FC236}">
                <a16:creationId xmlns:a16="http://schemas.microsoft.com/office/drawing/2014/main" id="{5D0217A0-8396-E876-251D-0EFC93D32183}"/>
              </a:ext>
            </a:extLst>
          </p:cNvPr>
          <p:cNvSpPr/>
          <p:nvPr/>
        </p:nvSpPr>
        <p:spPr>
          <a:xfrm>
            <a:off x="7078714" y="4612651"/>
            <a:ext cx="2511879" cy="21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 SemiBold" pitchFamily="2" charset="0"/>
              </a:rPr>
              <a:t>пилотный проект КНВШ и ГУАП</a:t>
            </a:r>
          </a:p>
        </p:txBody>
      </p:sp>
      <p:pic>
        <p:nvPicPr>
          <p:cNvPr id="310" name="Picture 2" descr="ru]КНВШ — конкурсный отбор кандидатов на предоставление субсидий молодым  ученым и кандидатам наук вузов и академических институтов[:] — Институт  химии силикатов">
            <a:extLst>
              <a:ext uri="{FF2B5EF4-FFF2-40B4-BE49-F238E27FC236}">
                <a16:creationId xmlns:a16="http://schemas.microsoft.com/office/drawing/2014/main" id="{E2602846-FCA8-56A0-E246-74D555B78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r="28951"/>
          <a:stretch/>
        </p:blipFill>
        <p:spPr bwMode="auto">
          <a:xfrm>
            <a:off x="9563388" y="4534046"/>
            <a:ext cx="306985" cy="29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" name="Picture 2">
            <a:extLst>
              <a:ext uri="{FF2B5EF4-FFF2-40B4-BE49-F238E27FC236}">
                <a16:creationId xmlns:a16="http://schemas.microsoft.com/office/drawing/2014/main" id="{E6A91A8A-D78F-14B9-500B-DB45A733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01" y="4539720"/>
            <a:ext cx="650862" cy="28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5" name="TextBox 314">
            <a:extLst>
              <a:ext uri="{FF2B5EF4-FFF2-40B4-BE49-F238E27FC236}">
                <a16:creationId xmlns:a16="http://schemas.microsoft.com/office/drawing/2014/main" id="{94F23E96-6DA1-19DD-9C88-1F63DF931111}"/>
              </a:ext>
            </a:extLst>
          </p:cNvPr>
          <p:cNvSpPr txBox="1"/>
          <p:nvPr/>
        </p:nvSpPr>
        <p:spPr>
          <a:xfrm>
            <a:off x="390144" y="4991177"/>
            <a:ext cx="35616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30" b="1" dirty="0">
                <a:solidFill>
                  <a:srgbClr val="F296AB"/>
                </a:solidFill>
                <a:latin typeface="Montserrat SemiBold" pitchFamily="2" charset="0"/>
              </a:rPr>
              <a:t>СПЕЦИАЛЬНЫЕ МЕРЫ ПОДДЕРЖКИ</a:t>
            </a:r>
          </a:p>
        </p:txBody>
      </p:sp>
      <p:sp>
        <p:nvSpPr>
          <p:cNvPr id="317" name="Прямоугольник 316">
            <a:extLst>
              <a:ext uri="{FF2B5EF4-FFF2-40B4-BE49-F238E27FC236}">
                <a16:creationId xmlns:a16="http://schemas.microsoft.com/office/drawing/2014/main" id="{D40BAFCF-B73E-1796-8077-47C470CA6C1D}"/>
              </a:ext>
            </a:extLst>
          </p:cNvPr>
          <p:cNvSpPr/>
          <p:nvPr/>
        </p:nvSpPr>
        <p:spPr>
          <a:xfrm>
            <a:off x="3051256" y="5344323"/>
            <a:ext cx="2269208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 SemiBold" pitchFamily="2" charset="0"/>
              </a:rPr>
              <a:t>ЦЕНТР КАДРОВОЙ МОБИЛЬНОСТИ</a:t>
            </a:r>
          </a:p>
        </p:txBody>
      </p:sp>
      <p:sp>
        <p:nvSpPr>
          <p:cNvPr id="319" name="Прямоугольник 318">
            <a:extLst>
              <a:ext uri="{FF2B5EF4-FFF2-40B4-BE49-F238E27FC236}">
                <a16:creationId xmlns:a16="http://schemas.microsoft.com/office/drawing/2014/main" id="{AEEBFBA0-977E-5E01-C20D-4327C62C9945}"/>
              </a:ext>
            </a:extLst>
          </p:cNvPr>
          <p:cNvSpPr/>
          <p:nvPr/>
        </p:nvSpPr>
        <p:spPr>
          <a:xfrm>
            <a:off x="2558104" y="5689426"/>
            <a:ext cx="3441563" cy="95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Мониторинг высвобождения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персонала в рамках </a:t>
            </a:r>
          </a:p>
          <a:p>
            <a:pPr>
              <a:lnSpc>
                <a:spcPct val="80000"/>
              </a:lnSpc>
            </a:pPr>
            <a:r>
              <a:rPr lang="ru-RU" sz="1000" dirty="0" err="1">
                <a:latin typeface="Montserrat" pitchFamily="2" charset="0"/>
              </a:rPr>
              <a:t>санкционных</a:t>
            </a:r>
            <a:r>
              <a:rPr lang="ru-RU" sz="1000" dirty="0">
                <a:latin typeface="Montserrat" pitchFamily="2" charset="0"/>
              </a:rPr>
              <a:t> рисков и поиск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наиболее оптимальных мест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приложения труда с учётом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специфики/ смежных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производств</a:t>
            </a:r>
          </a:p>
        </p:txBody>
      </p:sp>
      <p:sp>
        <p:nvSpPr>
          <p:cNvPr id="321" name="Прямоугольник 320">
            <a:extLst>
              <a:ext uri="{FF2B5EF4-FFF2-40B4-BE49-F238E27FC236}">
                <a16:creationId xmlns:a16="http://schemas.microsoft.com/office/drawing/2014/main" id="{9476874E-0141-0BB7-7E4C-00C11802E28D}"/>
              </a:ext>
            </a:extLst>
          </p:cNvPr>
          <p:cNvSpPr/>
          <p:nvPr/>
        </p:nvSpPr>
        <p:spPr>
          <a:xfrm>
            <a:off x="6457192" y="2981274"/>
            <a:ext cx="5361383" cy="22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Обеспечение производственными</a:t>
            </a:r>
            <a:r>
              <a:rPr lang="en-US" sz="1050" dirty="0">
                <a:latin typeface="Montserrat" pitchFamily="2" charset="0"/>
              </a:rPr>
              <a:t> </a:t>
            </a:r>
            <a:r>
              <a:rPr lang="ru-RU" sz="1050" dirty="0">
                <a:latin typeface="Montserrat" pitchFamily="2" charset="0"/>
              </a:rPr>
              <a:t>задачами 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1614959E-169B-E044-8B3D-4998602B44D0}"/>
              </a:ext>
            </a:extLst>
          </p:cNvPr>
          <p:cNvSpPr/>
          <p:nvPr/>
        </p:nvSpPr>
        <p:spPr>
          <a:xfrm>
            <a:off x="752822" y="5327608"/>
            <a:ext cx="1569410" cy="315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13,5 </a:t>
            </a: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тыс.</a:t>
            </a: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 </a:t>
            </a: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чел.</a:t>
            </a:r>
            <a:endParaRPr lang="ru-RU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53B8475-883E-E24C-9DF8-F6D1F9BBD636}"/>
              </a:ext>
            </a:extLst>
          </p:cNvPr>
          <p:cNvSpPr/>
          <p:nvPr/>
        </p:nvSpPr>
        <p:spPr>
          <a:xfrm>
            <a:off x="752822" y="5541963"/>
            <a:ext cx="2094781" cy="107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сотрудники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предприятий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с иностранным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капиталом, приостановившие деятельность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на территории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Санкт-Петербурга</a:t>
            </a:r>
          </a:p>
        </p:txBody>
      </p:sp>
      <p:cxnSp>
        <p:nvCxnSpPr>
          <p:cNvPr id="108" name="Прямая со стрелкой 107">
            <a:extLst>
              <a:ext uri="{FF2B5EF4-FFF2-40B4-BE49-F238E27FC236}">
                <a16:creationId xmlns:a16="http://schemas.microsoft.com/office/drawing/2014/main" id="{53DE1563-44A2-E349-91F6-88220F9C7B51}"/>
              </a:ext>
            </a:extLst>
          </p:cNvPr>
          <p:cNvCxnSpPr>
            <a:cxnSpLocks/>
          </p:cNvCxnSpPr>
          <p:nvPr/>
        </p:nvCxnSpPr>
        <p:spPr>
          <a:xfrm>
            <a:off x="2158019" y="5939513"/>
            <a:ext cx="364515" cy="0"/>
          </a:xfrm>
          <a:prstGeom prst="straightConnector1">
            <a:avLst/>
          </a:prstGeom>
          <a:ln w="22225">
            <a:solidFill>
              <a:srgbClr val="F4AD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Школа контур">
            <a:extLst>
              <a:ext uri="{FF2B5EF4-FFF2-40B4-BE49-F238E27FC236}">
                <a16:creationId xmlns:a16="http://schemas.microsoft.com/office/drawing/2014/main" id="{8035756A-6828-B049-A3AE-B66D53338E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99905" y="5293141"/>
            <a:ext cx="446515" cy="446515"/>
          </a:xfrm>
          <a:prstGeom prst="rect">
            <a:avLst/>
          </a:prstGeom>
        </p:spPr>
      </p:pic>
      <p:pic>
        <p:nvPicPr>
          <p:cNvPr id="9" name="Рисунок 8" descr="Мужчина контур">
            <a:extLst>
              <a:ext uri="{FF2B5EF4-FFF2-40B4-BE49-F238E27FC236}">
                <a16:creationId xmlns:a16="http://schemas.microsoft.com/office/drawing/2014/main" id="{B5D239BB-E94E-C149-B56B-B9D22E35AD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2678" y="5349328"/>
            <a:ext cx="695279" cy="695279"/>
          </a:xfrm>
          <a:prstGeom prst="rect">
            <a:avLst/>
          </a:prstGeom>
        </p:spPr>
      </p:pic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498F262A-D00A-0840-8778-FD0D0DB40316}"/>
              </a:ext>
            </a:extLst>
          </p:cNvPr>
          <p:cNvSpPr/>
          <p:nvPr/>
        </p:nvSpPr>
        <p:spPr>
          <a:xfrm>
            <a:off x="5086968" y="5281415"/>
            <a:ext cx="4965707" cy="1371132"/>
          </a:xfrm>
          <a:prstGeom prst="roundRect">
            <a:avLst>
              <a:gd name="adj" fmla="val 5605"/>
            </a:avLst>
          </a:prstGeom>
          <a:solidFill>
            <a:srgbClr val="F296AB">
              <a:alpha val="302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0" dirty="0"/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5E415D9B-36DD-5E4C-B736-1E64A92FED05}"/>
              </a:ext>
            </a:extLst>
          </p:cNvPr>
          <p:cNvSpPr/>
          <p:nvPr/>
        </p:nvSpPr>
        <p:spPr>
          <a:xfrm>
            <a:off x="5614431" y="5327292"/>
            <a:ext cx="3845446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 SemiBold" pitchFamily="2" charset="0"/>
              </a:rPr>
              <a:t>ЦЕНТР ОПЕРЕЖАЮЩЕЙ ПРОФЕССИОНАЛЬНОЙ ПОДГОТОВКИ САНКТ-ПЕТЕРБУРГА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76314E3-C92D-FF47-A381-9A3C4245E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655" y="5219623"/>
            <a:ext cx="572841" cy="57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A71FE85-E243-0843-BD83-7E9086ACB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12" y="5682038"/>
            <a:ext cx="275951" cy="2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8C26F9D-F578-1D4B-B1D8-8B4475D1E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2" t="8796" r="6824" b="3469"/>
          <a:stretch/>
        </p:blipFill>
        <p:spPr bwMode="auto">
          <a:xfrm>
            <a:off x="5301176" y="6003959"/>
            <a:ext cx="214421" cy="24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D713C4C-B955-F44F-9860-5F23ED5A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98" y="6258822"/>
            <a:ext cx="459896" cy="3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9A10DFD3-E0A4-6E4C-8C2E-8D199B58C510}"/>
              </a:ext>
            </a:extLst>
          </p:cNvPr>
          <p:cNvSpPr/>
          <p:nvPr/>
        </p:nvSpPr>
        <p:spPr>
          <a:xfrm>
            <a:off x="5614431" y="5633735"/>
            <a:ext cx="4370077" cy="21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Переподготовка по программе «Содействие занятости»</a:t>
            </a: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B9C80A09-02FA-1D4F-869B-61464B8E2442}"/>
              </a:ext>
            </a:extLst>
          </p:cNvPr>
          <p:cNvSpPr/>
          <p:nvPr/>
        </p:nvSpPr>
        <p:spPr>
          <a:xfrm>
            <a:off x="5614431" y="5789108"/>
            <a:ext cx="4460649" cy="21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Базовая подготовка промышленных кадров по компетенциям: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38DFEC00-5A18-C240-A8DC-BF224CFE052E}"/>
              </a:ext>
            </a:extLst>
          </p:cNvPr>
          <p:cNvSpPr/>
          <p:nvPr/>
        </p:nvSpPr>
        <p:spPr>
          <a:xfrm>
            <a:off x="5626904" y="6004100"/>
            <a:ext cx="2415190" cy="58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изготовление прототипов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инженерный дизайн </a:t>
            </a:r>
            <a:r>
              <a:rPr lang="en" sz="1000" dirty="0">
                <a:latin typeface="Montserrat" pitchFamily="2" charset="0"/>
              </a:rPr>
              <a:t>CAD</a:t>
            </a:r>
            <a:endParaRPr lang="ru-RU" sz="1000" dirty="0">
              <a:latin typeface="Montserrat" pitchFamily="2" charset="0"/>
            </a:endParaRPr>
          </a:p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промышленная робототехника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роботизированная сварка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DC1624E0-96A5-944F-8CD6-AE93B26E025A}"/>
              </a:ext>
            </a:extLst>
          </p:cNvPr>
          <p:cNvSpPr/>
          <p:nvPr/>
        </p:nvSpPr>
        <p:spPr>
          <a:xfrm>
            <a:off x="7942710" y="6004099"/>
            <a:ext cx="2415190" cy="58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лазерные технологии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электроника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фрезерные и токарные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работы на станках ЧПУ и др.</a:t>
            </a: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37A80F29-48E2-3943-844D-E567FE111B62}"/>
              </a:ext>
            </a:extLst>
          </p:cNvPr>
          <p:cNvSpPr/>
          <p:nvPr/>
        </p:nvSpPr>
        <p:spPr>
          <a:xfrm>
            <a:off x="10346642" y="5278228"/>
            <a:ext cx="1551254" cy="1361995"/>
          </a:xfrm>
          <a:prstGeom prst="roundRect">
            <a:avLst>
              <a:gd name="adj" fmla="val 5605"/>
            </a:avLst>
          </a:prstGeom>
          <a:solidFill>
            <a:srgbClr val="F296AB">
              <a:alpha val="3027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0" dirty="0"/>
          </a:p>
        </p:txBody>
      </p:sp>
      <p:pic>
        <p:nvPicPr>
          <p:cNvPr id="19" name="Рисунок 18" descr="Фабрика контур">
            <a:extLst>
              <a:ext uri="{FF2B5EF4-FFF2-40B4-BE49-F238E27FC236}">
                <a16:creationId xmlns:a16="http://schemas.microsoft.com/office/drawing/2014/main" id="{A93C6DE5-0EE2-E64C-9FD3-E1DC825F64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02354" y="5291793"/>
            <a:ext cx="428499" cy="428499"/>
          </a:xfrm>
          <a:prstGeom prst="rect">
            <a:avLst/>
          </a:prstGeom>
        </p:spPr>
      </p:pic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A3FA1C4B-E820-9A4F-A1B7-A62836FD52B2}"/>
              </a:ext>
            </a:extLst>
          </p:cNvPr>
          <p:cNvSpPr/>
          <p:nvPr/>
        </p:nvSpPr>
        <p:spPr>
          <a:xfrm>
            <a:off x="10372378" y="5640008"/>
            <a:ext cx="17847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 SemiBold" pitchFamily="2" charset="0"/>
              </a:rPr>
              <a:t>ТРУДОУСТРОЙСТВО</a:t>
            </a:r>
          </a:p>
        </p:txBody>
      </p:sp>
      <p:cxnSp>
        <p:nvCxnSpPr>
          <p:cNvPr id="152" name="Прямая со стрелкой 151">
            <a:extLst>
              <a:ext uri="{FF2B5EF4-FFF2-40B4-BE49-F238E27FC236}">
                <a16:creationId xmlns:a16="http://schemas.microsoft.com/office/drawing/2014/main" id="{A10D880F-4E84-C64C-989B-F6F3FB67C2A6}"/>
              </a:ext>
            </a:extLst>
          </p:cNvPr>
          <p:cNvCxnSpPr>
            <a:cxnSpLocks/>
          </p:cNvCxnSpPr>
          <p:nvPr/>
        </p:nvCxnSpPr>
        <p:spPr>
          <a:xfrm>
            <a:off x="4715793" y="5958333"/>
            <a:ext cx="364515" cy="0"/>
          </a:xfrm>
          <a:prstGeom prst="straightConnector1">
            <a:avLst/>
          </a:prstGeom>
          <a:ln w="22225">
            <a:solidFill>
              <a:srgbClr val="F4AD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id="{660BEA22-D5EB-8643-A20C-5A272C73AC5A}"/>
              </a:ext>
            </a:extLst>
          </p:cNvPr>
          <p:cNvCxnSpPr>
            <a:cxnSpLocks/>
          </p:cNvCxnSpPr>
          <p:nvPr/>
        </p:nvCxnSpPr>
        <p:spPr>
          <a:xfrm>
            <a:off x="10052675" y="5952083"/>
            <a:ext cx="364515" cy="0"/>
          </a:xfrm>
          <a:prstGeom prst="straightConnector1">
            <a:avLst/>
          </a:prstGeom>
          <a:ln w="22225">
            <a:solidFill>
              <a:srgbClr val="F4AD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F5947841-B177-0443-8A17-F77F8A79CE74}"/>
              </a:ext>
            </a:extLst>
          </p:cNvPr>
          <p:cNvSpPr txBox="1"/>
          <p:nvPr/>
        </p:nvSpPr>
        <p:spPr>
          <a:xfrm>
            <a:off x="11504385" y="199662"/>
            <a:ext cx="527668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2/10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66455FD3-0E75-BD4B-899F-10627E6C8DBB}"/>
              </a:ext>
            </a:extLst>
          </p:cNvPr>
          <p:cNvSpPr/>
          <p:nvPr/>
        </p:nvSpPr>
        <p:spPr>
          <a:xfrm>
            <a:off x="10656651" y="5954986"/>
            <a:ext cx="4370077" cy="21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15,2 тыс. чел. 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F2ADD73A-0C1C-EB49-9CB8-C028020241F2}"/>
              </a:ext>
            </a:extLst>
          </p:cNvPr>
          <p:cNvSpPr/>
          <p:nvPr/>
        </p:nvSpPr>
        <p:spPr>
          <a:xfrm>
            <a:off x="10196610" y="6063297"/>
            <a:ext cx="1903697" cy="58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ежегодная </a:t>
            </a: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потребность </a:t>
            </a: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в промышленных </a:t>
            </a:r>
          </a:p>
          <a:p>
            <a:pPr algn="ctr"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кадрах</a:t>
            </a:r>
            <a:r>
              <a:rPr lang="en-US" sz="1000" dirty="0">
                <a:latin typeface="Montserrat" pitchFamily="2" charset="0"/>
              </a:rPr>
              <a:t>*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B51C5A95-BBE0-9848-9E69-1B815C23F14D}"/>
              </a:ext>
            </a:extLst>
          </p:cNvPr>
          <p:cNvSpPr/>
          <p:nvPr/>
        </p:nvSpPr>
        <p:spPr>
          <a:xfrm>
            <a:off x="10401070" y="5773127"/>
            <a:ext cx="149887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b="1" dirty="0">
                <a:solidFill>
                  <a:srgbClr val="1346A5"/>
                </a:solidFill>
                <a:latin typeface="Montserrat SemiBold" pitchFamily="2" charset="0"/>
              </a:rPr>
              <a:t>НА ПРЕДПРИЯТИИ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id="{E1CD5D16-C583-4643-AA89-966B8A3D8614}"/>
              </a:ext>
            </a:extLst>
          </p:cNvPr>
          <p:cNvSpPr/>
          <p:nvPr/>
        </p:nvSpPr>
        <p:spPr>
          <a:xfrm>
            <a:off x="7942710" y="6641761"/>
            <a:ext cx="5393765" cy="17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700" dirty="0">
                <a:latin typeface="Montserrat" pitchFamily="2" charset="0"/>
              </a:rPr>
              <a:t>*</a:t>
            </a:r>
            <a:r>
              <a:rPr lang="ru-RU" sz="700" dirty="0">
                <a:latin typeface="Montserrat" pitchFamily="2" charset="0"/>
              </a:rPr>
              <a:t>Политика кадрового обеспечения развития промышленности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85791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D31C5C8E-1688-66D0-BF34-EA631DEFBEDA}"/>
              </a:ext>
            </a:extLst>
          </p:cNvPr>
          <p:cNvSpPr/>
          <p:nvPr/>
        </p:nvSpPr>
        <p:spPr>
          <a:xfrm>
            <a:off x="2340351" y="3816166"/>
            <a:ext cx="7164372" cy="393375"/>
          </a:xfrm>
          <a:prstGeom prst="roundRect">
            <a:avLst>
              <a:gd name="adj" fmla="val 50000"/>
            </a:avLst>
          </a:prstGeom>
          <a:solidFill>
            <a:srgbClr val="F298AA">
              <a:alpha val="15259"/>
            </a:srgbClr>
          </a:solidFill>
          <a:ln>
            <a:solidFill>
              <a:srgbClr val="F4A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F4860-1BA2-024C-9907-FF0B38CD81B6}"/>
              </a:ext>
            </a:extLst>
          </p:cNvPr>
          <p:cNvSpPr txBox="1"/>
          <p:nvPr/>
        </p:nvSpPr>
        <p:spPr>
          <a:xfrm>
            <a:off x="278276" y="680044"/>
            <a:ext cx="11635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SemiBold" pitchFamily="2" charset="0"/>
              </a:rPr>
              <a:t>ВНЕДРЕНИЕ ЦИФРОВЫХ ИНСТРУМЕНТОВ ПРИ ФОРМИРОВАНИИ КОНТРОЛЬНЫХ ЦИФР ПРИЕМА (КЦП) ПО НАПРАВЛЕНИЯМ ПОДГОТОВКИ ПРОМЫШЛЕННЫХ КАДРОВ  </a:t>
            </a: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E02E5AB9-911E-73A6-BEFD-63A99BAC9987}"/>
              </a:ext>
            </a:extLst>
          </p:cNvPr>
          <p:cNvSpPr/>
          <p:nvPr/>
        </p:nvSpPr>
        <p:spPr>
          <a:xfrm>
            <a:off x="404210" y="1604786"/>
            <a:ext cx="6401651" cy="1864348"/>
          </a:xfrm>
          <a:prstGeom prst="roundRect">
            <a:avLst>
              <a:gd name="adj" fmla="val 8747"/>
            </a:avLst>
          </a:prstGeom>
          <a:noFill/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3B0E454-1906-45FA-DF74-D9F29D16491E}"/>
              </a:ext>
            </a:extLst>
          </p:cNvPr>
          <p:cNvSpPr/>
          <p:nvPr/>
        </p:nvSpPr>
        <p:spPr>
          <a:xfrm>
            <a:off x="518576" y="2029960"/>
            <a:ext cx="6314327" cy="112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1. </a:t>
            </a:r>
            <a:r>
              <a:rPr lang="ru-RU" sz="1200" dirty="0">
                <a:effectLst/>
                <a:latin typeface="Montserrat" pitchFamily="2" charset="0"/>
              </a:rPr>
              <a:t>Код наименования профессии/ специальности СПО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2. </a:t>
            </a:r>
            <a:r>
              <a:rPr lang="ru-RU" sz="1200" dirty="0">
                <a:effectLst/>
                <a:latin typeface="Montserrat" pitchFamily="2" charset="0"/>
              </a:rPr>
              <a:t>Количество необходимого персонала на текущий год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и на последующие два года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latin typeface="Montserrat Medium" pitchFamily="2" charset="0"/>
              </a:rPr>
              <a:t>3. </a:t>
            </a:r>
            <a:r>
              <a:rPr lang="ru-RU" sz="1200" dirty="0">
                <a:latin typeface="Montserrat" pitchFamily="2" charset="0"/>
              </a:rPr>
              <a:t>Отрасль промышленности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4. </a:t>
            </a:r>
            <a:r>
              <a:rPr lang="ru-RU" sz="1200" dirty="0">
                <a:effectLst/>
                <a:latin typeface="Montserrat" pitchFamily="2" charset="0"/>
              </a:rPr>
              <a:t>Информация о сотрудничестве с образовательным организациями СПО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latin typeface="Montserrat Medium" pitchFamily="2" charset="0"/>
              </a:rPr>
              <a:t>5. </a:t>
            </a:r>
            <a:r>
              <a:rPr lang="ru-RU" sz="1200" dirty="0">
                <a:latin typeface="Montserrat" pitchFamily="2" charset="0"/>
              </a:rPr>
              <a:t>Наличие помещений, материально-технической базы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для производственной практики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C8E0C88E-D9B7-23C0-AF32-485FDA907CFA}"/>
              </a:ext>
            </a:extLst>
          </p:cNvPr>
          <p:cNvSpPr/>
          <p:nvPr/>
        </p:nvSpPr>
        <p:spPr>
          <a:xfrm>
            <a:off x="7225310" y="1609367"/>
            <a:ext cx="4537653" cy="1853665"/>
          </a:xfrm>
          <a:prstGeom prst="roundRect">
            <a:avLst>
              <a:gd name="adj" fmla="val 9045"/>
            </a:avLst>
          </a:prstGeom>
          <a:noFill/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B3AB8A82-AEE2-227F-658D-79475D2158CF}"/>
              </a:ext>
            </a:extLst>
          </p:cNvPr>
          <p:cNvSpPr/>
          <p:nvPr/>
        </p:nvSpPr>
        <p:spPr>
          <a:xfrm>
            <a:off x="7331902" y="2030962"/>
            <a:ext cx="4582533" cy="127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1. </a:t>
            </a:r>
            <a:r>
              <a:rPr lang="ru-RU" sz="1200" dirty="0">
                <a:effectLst/>
                <a:latin typeface="Montserrat" pitchFamily="2" charset="0"/>
              </a:rPr>
              <a:t>Коды наименования профессии/специальностям СПО, в рамках которых ведется подготовка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2. </a:t>
            </a:r>
            <a:r>
              <a:rPr lang="ru-RU" sz="1200" dirty="0">
                <a:latin typeface="Montserrat" pitchFamily="2" charset="0"/>
              </a:rPr>
              <a:t>М</a:t>
            </a:r>
            <a:r>
              <a:rPr lang="ru-RU" sz="1200" dirty="0">
                <a:effectLst/>
                <a:latin typeface="Montserrat" pitchFamily="2" charset="0"/>
              </a:rPr>
              <a:t>атериально-технической базы мастерских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3. </a:t>
            </a:r>
            <a:r>
              <a:rPr lang="ru-RU" sz="1200" dirty="0">
                <a:effectLst/>
                <a:latin typeface="Montserrat" pitchFamily="2" charset="0"/>
              </a:rPr>
              <a:t>Информация о сотрудничестве с промышленным организациями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1346A5"/>
                </a:solidFill>
                <a:latin typeface="Montserrat Medium" pitchFamily="2" charset="0"/>
              </a:rPr>
              <a:t>4. </a:t>
            </a:r>
            <a:r>
              <a:rPr lang="ru-RU" sz="1200" dirty="0">
                <a:latin typeface="Montserrat" pitchFamily="2" charset="0"/>
              </a:rPr>
              <a:t>Предложения по установлению КЦП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5. </a:t>
            </a:r>
            <a:r>
              <a:rPr lang="ru-RU" sz="1200" dirty="0">
                <a:latin typeface="Montserrat" pitchFamily="2" charset="0"/>
              </a:rPr>
              <a:t>Количество выпускников в течение двух предшествующих лет</a:t>
            </a:r>
            <a:endParaRPr lang="ru-RU" sz="1200" dirty="0">
              <a:effectLst/>
              <a:latin typeface="Montserrat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655070-8FD8-4CC8-EE34-91D2ECC7A315}"/>
              </a:ext>
            </a:extLst>
          </p:cNvPr>
          <p:cNvSpPr txBox="1"/>
          <p:nvPr/>
        </p:nvSpPr>
        <p:spPr>
          <a:xfrm>
            <a:off x="2975262" y="3852185"/>
            <a:ext cx="5998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298AA"/>
                </a:solidFill>
                <a:latin typeface="Montserrat SemiBold" pitchFamily="2" charset="0"/>
              </a:rPr>
              <a:t>ЛИЧНЫЙ КАБИНЕТ НА ПОРТАЛЕ С</a:t>
            </a:r>
            <a:r>
              <a:rPr lang="en-US" sz="1600" b="1" dirty="0">
                <a:solidFill>
                  <a:srgbClr val="F298AA"/>
                </a:solidFill>
                <a:latin typeface="Montserrat SemiBold" pitchFamily="2" charset="0"/>
              </a:rPr>
              <a:t>RPP</a:t>
            </a:r>
            <a:r>
              <a:rPr lang="ru-RU" sz="1600" b="1" dirty="0">
                <a:solidFill>
                  <a:srgbClr val="F298AA"/>
                </a:solidFill>
                <a:latin typeface="Montserrat SemiBold" pitchFamily="2" charset="0"/>
              </a:rPr>
              <a:t>. </a:t>
            </a:r>
            <a:r>
              <a:rPr lang="en-US" sz="1600" b="1" dirty="0">
                <a:solidFill>
                  <a:srgbClr val="F298AA"/>
                </a:solidFill>
                <a:latin typeface="Montserrat SemiBold" pitchFamily="2" charset="0"/>
              </a:rPr>
              <a:t>RU</a:t>
            </a:r>
            <a:endParaRPr lang="ru-RU" sz="1600" b="1" dirty="0">
              <a:solidFill>
                <a:srgbClr val="F298AA"/>
              </a:solidFill>
              <a:latin typeface="Montserrat SemiBold" pitchFamily="2" charset="0"/>
            </a:endParaRPr>
          </a:p>
        </p:txBody>
      </p:sp>
      <p:sp>
        <p:nvSpPr>
          <p:cNvPr id="81" name="Скругленный прямоугольник 80">
            <a:extLst>
              <a:ext uri="{FF2B5EF4-FFF2-40B4-BE49-F238E27FC236}">
                <a16:creationId xmlns:a16="http://schemas.microsoft.com/office/drawing/2014/main" id="{97290E25-F53F-AC2B-95E8-EDD9495B53BE}"/>
              </a:ext>
            </a:extLst>
          </p:cNvPr>
          <p:cNvSpPr/>
          <p:nvPr/>
        </p:nvSpPr>
        <p:spPr>
          <a:xfrm>
            <a:off x="1536799" y="1433093"/>
            <a:ext cx="4082326" cy="377623"/>
          </a:xfrm>
          <a:prstGeom prst="roundRect">
            <a:avLst>
              <a:gd name="adj" fmla="val 46971"/>
            </a:avLst>
          </a:prstGeom>
          <a:solidFill>
            <a:srgbClr val="1346A5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08FDC8-E78F-BC07-3817-E3F4B836F9B5}"/>
              </a:ext>
            </a:extLst>
          </p:cNvPr>
          <p:cNvSpPr txBox="1"/>
          <p:nvPr/>
        </p:nvSpPr>
        <p:spPr>
          <a:xfrm>
            <a:off x="1647454" y="1489356"/>
            <a:ext cx="3971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 SemiBold" pitchFamily="2" charset="0"/>
              </a:rPr>
              <a:t>ПРОМЫШЛЕННЫЕ ПРЕДПРИЯТИЯ, в </a:t>
            </a:r>
            <a:r>
              <a:rPr lang="ru-RU" sz="1200" b="1" dirty="0" err="1">
                <a:solidFill>
                  <a:schemeClr val="bg1"/>
                </a:solidFill>
                <a:latin typeface="Montserrat SemiBold" pitchFamily="2" charset="0"/>
              </a:rPr>
              <a:t>т.ч</a:t>
            </a:r>
            <a:r>
              <a:rPr lang="ru-RU" sz="1200" b="1" dirty="0">
                <a:solidFill>
                  <a:schemeClr val="bg1"/>
                </a:solidFill>
                <a:latin typeface="Montserrat SemiBold" pitchFamily="2" charset="0"/>
              </a:rPr>
              <a:t>. СОП  </a:t>
            </a: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C288706F-F0B8-DE42-55E7-D46DFE69E7F6}"/>
              </a:ext>
            </a:extLst>
          </p:cNvPr>
          <p:cNvSpPr/>
          <p:nvPr/>
        </p:nvSpPr>
        <p:spPr>
          <a:xfrm>
            <a:off x="8372170" y="1429183"/>
            <a:ext cx="2098524" cy="382371"/>
          </a:xfrm>
          <a:prstGeom prst="roundRect">
            <a:avLst>
              <a:gd name="adj" fmla="val 46971"/>
            </a:avLst>
          </a:prstGeom>
          <a:solidFill>
            <a:srgbClr val="1346A5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F578048-BFB6-34E6-E1EF-730B752074B0}"/>
              </a:ext>
            </a:extLst>
          </p:cNvPr>
          <p:cNvSpPr txBox="1"/>
          <p:nvPr/>
        </p:nvSpPr>
        <p:spPr>
          <a:xfrm>
            <a:off x="8490128" y="1490211"/>
            <a:ext cx="5591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Montserrat SemiBold" pitchFamily="2" charset="0"/>
              </a:rPr>
              <a:t>ОРГАНИЗАЦИИ СПО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8DA4686E-DF3A-3434-AA5B-342392EF414A}"/>
              </a:ext>
            </a:extLst>
          </p:cNvPr>
          <p:cNvSpPr/>
          <p:nvPr/>
        </p:nvSpPr>
        <p:spPr>
          <a:xfrm>
            <a:off x="510739" y="1796542"/>
            <a:ext cx="491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Поля личного кабинета </a:t>
            </a:r>
            <a:r>
              <a:rPr lang="en-US" sz="1200" dirty="0">
                <a:solidFill>
                  <a:srgbClr val="1346A5"/>
                </a:solidFill>
                <a:latin typeface="Montserrat Medium" pitchFamily="2" charset="0"/>
              </a:rPr>
              <a:t>crpp</a:t>
            </a:r>
            <a:r>
              <a:rPr lang="ru-RU" sz="1200" dirty="0">
                <a:solidFill>
                  <a:srgbClr val="1346A5"/>
                </a:solidFill>
                <a:latin typeface="Montserrat Medium" pitchFamily="2" charset="0"/>
              </a:rPr>
              <a:t>. </a:t>
            </a:r>
            <a:r>
              <a:rPr lang="en-US" sz="1200" dirty="0">
                <a:solidFill>
                  <a:srgbClr val="1346A5"/>
                </a:solidFill>
                <a:latin typeface="Montserrat Medium" pitchFamily="2" charset="0"/>
              </a:rPr>
              <a:t>ru</a:t>
            </a:r>
            <a:endParaRPr lang="ru-RU" sz="1200" dirty="0">
              <a:effectLst/>
              <a:latin typeface="Montserrat Medium" pitchFamily="2" charset="0"/>
            </a:endParaRPr>
          </a:p>
        </p:txBody>
      </p:sp>
      <p:cxnSp>
        <p:nvCxnSpPr>
          <p:cNvPr id="124" name="Прямая со стрелкой 123">
            <a:extLst>
              <a:ext uri="{FF2B5EF4-FFF2-40B4-BE49-F238E27FC236}">
                <a16:creationId xmlns:a16="http://schemas.microsoft.com/office/drawing/2014/main" id="{5E00E71A-4189-69F0-97DF-E2D349C79D7E}"/>
              </a:ext>
            </a:extLst>
          </p:cNvPr>
          <p:cNvCxnSpPr>
            <a:cxnSpLocks/>
          </p:cNvCxnSpPr>
          <p:nvPr/>
        </p:nvCxnSpPr>
        <p:spPr>
          <a:xfrm>
            <a:off x="3172039" y="3469134"/>
            <a:ext cx="0" cy="342384"/>
          </a:xfrm>
          <a:prstGeom prst="straightConnector1">
            <a:avLst/>
          </a:prstGeom>
          <a:ln w="15875">
            <a:gradFill flip="none" rotWithShape="1">
              <a:gsLst>
                <a:gs pos="0">
                  <a:srgbClr val="1346A5"/>
                </a:gs>
                <a:gs pos="69000">
                  <a:srgbClr val="F4ADBB"/>
                </a:gs>
              </a:gsLst>
              <a:lin ang="54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37CA5FE0-D643-79DB-2D57-9C51EA999FA5}"/>
              </a:ext>
            </a:extLst>
          </p:cNvPr>
          <p:cNvSpPr/>
          <p:nvPr/>
        </p:nvSpPr>
        <p:spPr>
          <a:xfrm>
            <a:off x="7311373" y="1813529"/>
            <a:ext cx="491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Поля личного кабинета </a:t>
            </a:r>
            <a:r>
              <a:rPr lang="en-US" sz="1200" dirty="0">
                <a:solidFill>
                  <a:srgbClr val="1346A5"/>
                </a:solidFill>
                <a:latin typeface="Montserrat Medium" pitchFamily="2" charset="0"/>
              </a:rPr>
              <a:t>crpp</a:t>
            </a:r>
            <a:r>
              <a:rPr lang="ru-RU" sz="1200" dirty="0">
                <a:solidFill>
                  <a:srgbClr val="1346A5"/>
                </a:solidFill>
                <a:latin typeface="Montserrat Medium" pitchFamily="2" charset="0"/>
              </a:rPr>
              <a:t>. </a:t>
            </a:r>
            <a:r>
              <a:rPr lang="en-US" sz="1200" dirty="0">
                <a:solidFill>
                  <a:srgbClr val="1346A5"/>
                </a:solidFill>
                <a:latin typeface="Montserrat Medium" pitchFamily="2" charset="0"/>
              </a:rPr>
              <a:t>ru</a:t>
            </a:r>
            <a:endParaRPr lang="ru-RU" sz="1200" dirty="0">
              <a:effectLst/>
              <a:latin typeface="Montserrat Medium" pitchFamily="2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F0B1A7F-6E5E-AFFA-C5C1-3BC3951C491D}"/>
              </a:ext>
            </a:extLst>
          </p:cNvPr>
          <p:cNvSpPr txBox="1"/>
          <p:nvPr/>
        </p:nvSpPr>
        <p:spPr>
          <a:xfrm>
            <a:off x="2900784" y="3509282"/>
            <a:ext cx="599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4ADBB"/>
                </a:solidFill>
                <a:latin typeface="Montserrat" pitchFamily="2" charset="0"/>
              </a:rPr>
              <a:t>заполнение данных на портале до 1 октября текущего года</a:t>
            </a:r>
          </a:p>
        </p:txBody>
      </p:sp>
      <p:sp>
        <p:nvSpPr>
          <p:cNvPr id="130" name="Скругленный прямоугольник 129">
            <a:extLst>
              <a:ext uri="{FF2B5EF4-FFF2-40B4-BE49-F238E27FC236}">
                <a16:creationId xmlns:a16="http://schemas.microsoft.com/office/drawing/2014/main" id="{4AC8C18E-CC51-07D3-F2AD-59A567974FDC}"/>
              </a:ext>
            </a:extLst>
          </p:cNvPr>
          <p:cNvSpPr/>
          <p:nvPr/>
        </p:nvSpPr>
        <p:spPr>
          <a:xfrm>
            <a:off x="8203622" y="5061799"/>
            <a:ext cx="3535453" cy="388704"/>
          </a:xfrm>
          <a:prstGeom prst="roundRect">
            <a:avLst>
              <a:gd name="adj" fmla="val 17206"/>
            </a:avLst>
          </a:prstGeom>
          <a:solidFill>
            <a:srgbClr val="E8ECF6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9600388-C62D-8365-BE0F-08574EE3E169}"/>
              </a:ext>
            </a:extLst>
          </p:cNvPr>
          <p:cNvSpPr txBox="1"/>
          <p:nvPr/>
        </p:nvSpPr>
        <p:spPr>
          <a:xfrm>
            <a:off x="8203622" y="5114043"/>
            <a:ext cx="402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КОМИТЕТ ПО НАУКЕ И ВЫСШЕЙ ШКОЛЕ </a:t>
            </a:r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5C0AB-8A67-E133-F1BB-4B813617BA79}"/>
              </a:ext>
            </a:extLst>
          </p:cNvPr>
          <p:cNvCxnSpPr>
            <a:cxnSpLocks/>
          </p:cNvCxnSpPr>
          <p:nvPr/>
        </p:nvCxnSpPr>
        <p:spPr>
          <a:xfrm>
            <a:off x="2683640" y="4725853"/>
            <a:ext cx="7057040" cy="0"/>
          </a:xfrm>
          <a:prstGeom prst="line">
            <a:avLst/>
          </a:prstGeom>
          <a:ln w="15875">
            <a:solidFill>
              <a:srgbClr val="1346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:a16="http://schemas.microsoft.com/office/drawing/2014/main" id="{118F8C70-5F49-EADD-5250-A41F7A612AA1}"/>
              </a:ext>
            </a:extLst>
          </p:cNvPr>
          <p:cNvCxnSpPr>
            <a:cxnSpLocks/>
            <a:stCxn id="50" idx="0"/>
          </p:cNvCxnSpPr>
          <p:nvPr/>
        </p:nvCxnSpPr>
        <p:spPr>
          <a:xfrm flipH="1" flipV="1">
            <a:off x="2683640" y="4725853"/>
            <a:ext cx="0" cy="331279"/>
          </a:xfrm>
          <a:prstGeom prst="line">
            <a:avLst/>
          </a:prstGeom>
          <a:ln w="15875">
            <a:solidFill>
              <a:srgbClr val="1346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C0388B05-5025-225E-2D05-2B7650F143BB}"/>
              </a:ext>
            </a:extLst>
          </p:cNvPr>
          <p:cNvCxnSpPr>
            <a:cxnSpLocks/>
          </p:cNvCxnSpPr>
          <p:nvPr/>
        </p:nvCxnSpPr>
        <p:spPr>
          <a:xfrm flipV="1">
            <a:off x="9740680" y="4725853"/>
            <a:ext cx="0" cy="331279"/>
          </a:xfrm>
          <a:prstGeom prst="line">
            <a:avLst/>
          </a:prstGeom>
          <a:ln w="15875">
            <a:solidFill>
              <a:srgbClr val="1346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75D62792-7286-8144-9B21-A236D0B6757D}"/>
              </a:ext>
            </a:extLst>
          </p:cNvPr>
          <p:cNvSpPr/>
          <p:nvPr/>
        </p:nvSpPr>
        <p:spPr>
          <a:xfrm>
            <a:off x="5945252" y="4274554"/>
            <a:ext cx="4924868" cy="388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F4ADBB"/>
                </a:solidFill>
                <a:latin typeface="Montserrat" pitchFamily="2" charset="0"/>
              </a:rPr>
              <a:t>а</a:t>
            </a:r>
            <a:r>
              <a:rPr lang="ru-RU" sz="1200" dirty="0">
                <a:solidFill>
                  <a:srgbClr val="F4ADBB"/>
                </a:solidFill>
                <a:effectLst/>
                <a:latin typeface="Montserrat" pitchFamily="2" charset="0"/>
              </a:rPr>
              <a:t>налитическая па</a:t>
            </a:r>
            <a:r>
              <a:rPr lang="ru-RU" sz="1200" dirty="0">
                <a:solidFill>
                  <a:srgbClr val="F4ADBB"/>
                </a:solidFill>
                <a:latin typeface="Montserrat" pitchFamily="2" charset="0"/>
              </a:rPr>
              <a:t>нель и возможность выгрузки данных для формирования общего объема КЦП</a:t>
            </a:r>
            <a:endParaRPr lang="ru-RU" sz="1200" dirty="0">
              <a:solidFill>
                <a:srgbClr val="F4ADBB"/>
              </a:solidFill>
              <a:effectLst/>
              <a:latin typeface="Montserrat" pitchFamily="2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11262BEE-DFDC-934B-9EC7-A56CEC4A6ED9}"/>
              </a:ext>
            </a:extLst>
          </p:cNvPr>
          <p:cNvSpPr/>
          <p:nvPr/>
        </p:nvSpPr>
        <p:spPr>
          <a:xfrm>
            <a:off x="380325" y="5576430"/>
            <a:ext cx="11354746" cy="10818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1DE26CB-92A8-514A-8EA7-D8D5D5021B11}"/>
              </a:ext>
            </a:extLst>
          </p:cNvPr>
          <p:cNvSpPr/>
          <p:nvPr/>
        </p:nvSpPr>
        <p:spPr>
          <a:xfrm>
            <a:off x="433589" y="5638523"/>
            <a:ext cx="7025891" cy="228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effectLst/>
                <a:latin typeface="Montserrat Medium" pitchFamily="2" charset="0"/>
              </a:rPr>
              <a:t>Порядок распределения КЦП организациям СПО</a:t>
            </a:r>
            <a:endParaRPr lang="ru-RU" sz="1100" dirty="0">
              <a:effectLst/>
              <a:latin typeface="Montserrat" pitchFamily="2" charset="0"/>
            </a:endParaRPr>
          </a:p>
        </p:txBody>
      </p: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A2224A45-DD3F-6240-BDE3-6B6586403D4A}"/>
              </a:ext>
            </a:extLst>
          </p:cNvPr>
          <p:cNvCxnSpPr>
            <a:cxnSpLocks/>
          </p:cNvCxnSpPr>
          <p:nvPr/>
        </p:nvCxnSpPr>
        <p:spPr>
          <a:xfrm flipV="1">
            <a:off x="4982952" y="5344791"/>
            <a:ext cx="3220670" cy="0"/>
          </a:xfrm>
          <a:prstGeom prst="straightConnector1">
            <a:avLst/>
          </a:prstGeom>
          <a:ln w="15875">
            <a:solidFill>
              <a:srgbClr val="1346A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00FA25C-1149-744E-9AF2-D54473A7D95F}"/>
              </a:ext>
            </a:extLst>
          </p:cNvPr>
          <p:cNvSpPr/>
          <p:nvPr/>
        </p:nvSpPr>
        <p:spPr>
          <a:xfrm>
            <a:off x="5125031" y="4811987"/>
            <a:ext cx="293651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dirty="0">
                <a:solidFill>
                  <a:srgbClr val="1346A5"/>
                </a:solidFill>
                <a:effectLst/>
                <a:latin typeface="Montserrat" pitchFamily="2" charset="0"/>
              </a:rPr>
              <a:t>РГ по определению общего объема КЦП по пересекающимся профессиям/ специальностям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9356A90-A15F-BF42-A4F7-37446CD56274}"/>
              </a:ext>
            </a:extLst>
          </p:cNvPr>
          <p:cNvCxnSpPr>
            <a:cxnSpLocks/>
          </p:cNvCxnSpPr>
          <p:nvPr/>
        </p:nvCxnSpPr>
        <p:spPr>
          <a:xfrm>
            <a:off x="214702" y="5248366"/>
            <a:ext cx="337286" cy="0"/>
          </a:xfrm>
          <a:prstGeom prst="line">
            <a:avLst/>
          </a:prstGeom>
          <a:ln w="15875">
            <a:solidFill>
              <a:srgbClr val="1346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AC032D75-7ABD-22F3-7B97-C213170FB4D3}"/>
              </a:ext>
            </a:extLst>
          </p:cNvPr>
          <p:cNvSpPr/>
          <p:nvPr/>
        </p:nvSpPr>
        <p:spPr>
          <a:xfrm>
            <a:off x="551988" y="5057132"/>
            <a:ext cx="4430963" cy="393371"/>
          </a:xfrm>
          <a:prstGeom prst="roundRect">
            <a:avLst>
              <a:gd name="adj" fmla="val 22521"/>
            </a:avLst>
          </a:prstGeom>
          <a:solidFill>
            <a:srgbClr val="E8ECF6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0FB948-165E-2307-3798-AB6A4DCA2035}"/>
              </a:ext>
            </a:extLst>
          </p:cNvPr>
          <p:cNvSpPr txBox="1"/>
          <p:nvPr/>
        </p:nvSpPr>
        <p:spPr>
          <a:xfrm>
            <a:off x="551989" y="5127322"/>
            <a:ext cx="539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КОМИТЕТ ПО ОБРАЗОВАНИЮ САНКТ-ПЕТЕРБУРГА 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E349C78-9E3F-7245-9DD3-8174CECF989D}"/>
              </a:ext>
            </a:extLst>
          </p:cNvPr>
          <p:cNvCxnSpPr>
            <a:cxnSpLocks/>
          </p:cNvCxnSpPr>
          <p:nvPr/>
        </p:nvCxnSpPr>
        <p:spPr>
          <a:xfrm flipV="1">
            <a:off x="216009" y="5248366"/>
            <a:ext cx="0" cy="890708"/>
          </a:xfrm>
          <a:prstGeom prst="line">
            <a:avLst/>
          </a:prstGeom>
          <a:ln w="15875">
            <a:solidFill>
              <a:srgbClr val="1346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2D09FAA2-8794-4A40-A3ED-FEAC95238F08}"/>
              </a:ext>
            </a:extLst>
          </p:cNvPr>
          <p:cNvCxnSpPr>
            <a:cxnSpLocks/>
          </p:cNvCxnSpPr>
          <p:nvPr/>
        </p:nvCxnSpPr>
        <p:spPr>
          <a:xfrm flipV="1">
            <a:off x="210698" y="6139074"/>
            <a:ext cx="169627" cy="0"/>
          </a:xfrm>
          <a:prstGeom prst="line">
            <a:avLst/>
          </a:prstGeom>
          <a:ln w="15875">
            <a:solidFill>
              <a:srgbClr val="1346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658E02AB-ED55-8749-9F82-5407D842E1D6}"/>
              </a:ext>
            </a:extLst>
          </p:cNvPr>
          <p:cNvSpPr/>
          <p:nvPr/>
        </p:nvSpPr>
        <p:spPr>
          <a:xfrm>
            <a:off x="376516" y="302053"/>
            <a:ext cx="4554275" cy="33180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4A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C2D28E7-8894-DE4B-AA06-DAE9EA4CCF29}"/>
              </a:ext>
            </a:extLst>
          </p:cNvPr>
          <p:cNvSpPr txBox="1"/>
          <p:nvPr/>
        </p:nvSpPr>
        <p:spPr>
          <a:xfrm>
            <a:off x="457475" y="330943"/>
            <a:ext cx="50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4ADBB"/>
                </a:solidFill>
                <a:latin typeface="Montserrat SemiBold" pitchFamily="2" charset="0"/>
                <a:cs typeface="Arial Black" panose="020B0604020202020204" pitchFamily="34" charset="0"/>
              </a:rPr>
              <a:t>СИСТЕМА ПРОФЕССИОНАЛЬНОГО ОБРАЗОВАНИЯ</a:t>
            </a:r>
          </a:p>
          <a:p>
            <a:endParaRPr lang="ru-RU" sz="1200" b="1" dirty="0">
              <a:solidFill>
                <a:srgbClr val="F4ADBB"/>
              </a:solidFill>
              <a:latin typeface="Montserrat SemiBold" pitchFamily="2" charset="0"/>
              <a:cs typeface="Arial Black" panose="020B0604020202020204" pitchFamily="34" charset="0"/>
            </a:endParaRPr>
          </a:p>
        </p:txBody>
      </p:sp>
      <p:sp>
        <p:nvSpPr>
          <p:cNvPr id="115" name="Скругленный прямоугольник 114">
            <a:extLst>
              <a:ext uri="{FF2B5EF4-FFF2-40B4-BE49-F238E27FC236}">
                <a16:creationId xmlns:a16="http://schemas.microsoft.com/office/drawing/2014/main" id="{A7671913-3DB5-83B0-B118-33D73DA91EE8}"/>
              </a:ext>
            </a:extLst>
          </p:cNvPr>
          <p:cNvSpPr/>
          <p:nvPr/>
        </p:nvSpPr>
        <p:spPr>
          <a:xfrm>
            <a:off x="544639" y="6055476"/>
            <a:ext cx="2077917" cy="477188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30C80B0-8E43-F477-34B7-4D1B27B30622}"/>
              </a:ext>
            </a:extLst>
          </p:cNvPr>
          <p:cNvSpPr/>
          <p:nvPr/>
        </p:nvSpPr>
        <p:spPr>
          <a:xfrm>
            <a:off x="568962" y="6083778"/>
            <a:ext cx="23897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effectLst/>
                <a:latin typeface="Montserrat" pitchFamily="2" charset="0"/>
              </a:rPr>
              <a:t>1</a:t>
            </a:r>
            <a:r>
              <a:rPr lang="ru-RU" sz="1100" dirty="0">
                <a:latin typeface="Montserrat" pitchFamily="2" charset="0"/>
              </a:rPr>
              <a:t>. Установление КЦП </a:t>
            </a:r>
          </a:p>
          <a:p>
            <a:r>
              <a:rPr lang="ru-RU" sz="1100" dirty="0">
                <a:latin typeface="Montserrat" pitchFamily="2" charset="0"/>
              </a:rPr>
              <a:t>и открытие конкурса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F4995B4-072C-1541-2896-2838CAF3E404}"/>
              </a:ext>
            </a:extLst>
          </p:cNvPr>
          <p:cNvSpPr txBox="1"/>
          <p:nvPr/>
        </p:nvSpPr>
        <p:spPr>
          <a:xfrm>
            <a:off x="401683" y="5779896"/>
            <a:ext cx="2277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346A5"/>
                </a:solidFill>
                <a:latin typeface="Montserrat SemiBold" pitchFamily="2" charset="0"/>
              </a:rPr>
              <a:t>ноябрь 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8756419B-265F-F74E-854A-9BFF8161824E}"/>
              </a:ext>
            </a:extLst>
          </p:cNvPr>
          <p:cNvCxnSpPr>
            <a:cxnSpLocks/>
          </p:cNvCxnSpPr>
          <p:nvPr/>
        </p:nvCxnSpPr>
        <p:spPr>
          <a:xfrm flipV="1">
            <a:off x="2650741" y="6290265"/>
            <a:ext cx="982972" cy="0"/>
          </a:xfrm>
          <a:prstGeom prst="straightConnector1">
            <a:avLst/>
          </a:prstGeom>
          <a:ln w="15875">
            <a:solidFill>
              <a:srgbClr val="1346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E9F44ACB-8D64-A14F-BB07-47FA820C78B1}"/>
              </a:ext>
            </a:extLst>
          </p:cNvPr>
          <p:cNvSpPr/>
          <p:nvPr/>
        </p:nvSpPr>
        <p:spPr>
          <a:xfrm>
            <a:off x="3633290" y="6049177"/>
            <a:ext cx="2077917" cy="477188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FF5DA2AA-04C1-9E4A-2108-19BF1A2BEDA0}"/>
              </a:ext>
            </a:extLst>
          </p:cNvPr>
          <p:cNvSpPr/>
          <p:nvPr/>
        </p:nvSpPr>
        <p:spPr>
          <a:xfrm>
            <a:off x="3797932" y="6081284"/>
            <a:ext cx="17765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0"/>
              </a:rPr>
              <a:t>2. Прием заявок </a:t>
            </a:r>
            <a:br>
              <a:rPr lang="ru-RU" sz="1100" dirty="0">
                <a:latin typeface="Montserrat" pitchFamily="2" charset="0"/>
              </a:rPr>
            </a:br>
            <a:r>
              <a:rPr lang="ru-RU" sz="1100" dirty="0">
                <a:latin typeface="Montserrat" pitchFamily="2" charset="0"/>
              </a:rPr>
              <a:t>от организаций СПО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DA08163-B6F2-09C4-468E-752E2476743C}"/>
              </a:ext>
            </a:extLst>
          </p:cNvPr>
          <p:cNvSpPr txBox="1"/>
          <p:nvPr/>
        </p:nvSpPr>
        <p:spPr>
          <a:xfrm>
            <a:off x="3487788" y="5786448"/>
            <a:ext cx="2277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346A5"/>
                </a:solidFill>
                <a:latin typeface="Montserrat SemiBold" pitchFamily="2" charset="0"/>
              </a:rPr>
              <a:t>30 дней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7F9C844B-70C1-5542-A454-BD92F4F5E596}"/>
              </a:ext>
            </a:extLst>
          </p:cNvPr>
          <p:cNvCxnSpPr>
            <a:cxnSpLocks/>
          </p:cNvCxnSpPr>
          <p:nvPr/>
        </p:nvCxnSpPr>
        <p:spPr>
          <a:xfrm flipV="1">
            <a:off x="5711207" y="6290265"/>
            <a:ext cx="982972" cy="0"/>
          </a:xfrm>
          <a:prstGeom prst="straightConnector1">
            <a:avLst/>
          </a:prstGeom>
          <a:ln w="15875">
            <a:solidFill>
              <a:srgbClr val="1346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Скругленный прямоугольник 83">
            <a:extLst>
              <a:ext uri="{FF2B5EF4-FFF2-40B4-BE49-F238E27FC236}">
                <a16:creationId xmlns:a16="http://schemas.microsoft.com/office/drawing/2014/main" id="{FB82DA16-1528-7144-A726-5DB32491A916}"/>
              </a:ext>
            </a:extLst>
          </p:cNvPr>
          <p:cNvSpPr/>
          <p:nvPr/>
        </p:nvSpPr>
        <p:spPr>
          <a:xfrm>
            <a:off x="6699101" y="6049177"/>
            <a:ext cx="1776570" cy="477188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B8721BD-EB5B-A240-B559-33162D655CBF}"/>
              </a:ext>
            </a:extLst>
          </p:cNvPr>
          <p:cNvSpPr/>
          <p:nvPr/>
        </p:nvSpPr>
        <p:spPr>
          <a:xfrm>
            <a:off x="6832903" y="6081284"/>
            <a:ext cx="17765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0"/>
              </a:rPr>
              <a:t>3. Рассмотрение заявок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86DF55B-5866-F3C9-F32C-109EA9509EDB}"/>
              </a:ext>
            </a:extLst>
          </p:cNvPr>
          <p:cNvSpPr txBox="1"/>
          <p:nvPr/>
        </p:nvSpPr>
        <p:spPr>
          <a:xfrm>
            <a:off x="6490146" y="5791815"/>
            <a:ext cx="2277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346A5"/>
                </a:solidFill>
                <a:latin typeface="Montserrat SemiBold" pitchFamily="2" charset="0"/>
              </a:rPr>
              <a:t>10 рабочих дней </a:t>
            </a:r>
          </a:p>
        </p:txBody>
      </p: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A7867AC2-C680-6641-9963-3BDB161DF946}"/>
              </a:ext>
            </a:extLst>
          </p:cNvPr>
          <p:cNvCxnSpPr>
            <a:cxnSpLocks/>
          </p:cNvCxnSpPr>
          <p:nvPr/>
        </p:nvCxnSpPr>
        <p:spPr>
          <a:xfrm flipV="1">
            <a:off x="8488947" y="6287771"/>
            <a:ext cx="982972" cy="0"/>
          </a:xfrm>
          <a:prstGeom prst="straightConnector1">
            <a:avLst/>
          </a:prstGeom>
          <a:ln w="15875">
            <a:solidFill>
              <a:srgbClr val="1346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D83E0F65-8B02-0244-A8CB-BC33BAE9F501}"/>
              </a:ext>
            </a:extLst>
          </p:cNvPr>
          <p:cNvSpPr/>
          <p:nvPr/>
        </p:nvSpPr>
        <p:spPr>
          <a:xfrm>
            <a:off x="9453833" y="6049177"/>
            <a:ext cx="2029581" cy="477188"/>
          </a:xfrm>
          <a:prstGeom prst="roundRect">
            <a:avLst>
              <a:gd name="adj" fmla="val 7539"/>
            </a:avLst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21C9ECE5-E3DC-B8F9-F4DC-2230D1E5FAE2}"/>
              </a:ext>
            </a:extLst>
          </p:cNvPr>
          <p:cNvSpPr/>
          <p:nvPr/>
        </p:nvSpPr>
        <p:spPr>
          <a:xfrm>
            <a:off x="9706845" y="6081283"/>
            <a:ext cx="17765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Montserrat" pitchFamily="2" charset="0"/>
              </a:rPr>
              <a:t>4. Публикация итогов конкурса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6F323EC-5473-EB42-4D9C-915EB1C0BEF1}"/>
              </a:ext>
            </a:extLst>
          </p:cNvPr>
          <p:cNvSpPr txBox="1"/>
          <p:nvPr/>
        </p:nvSpPr>
        <p:spPr>
          <a:xfrm>
            <a:off x="9305822" y="5786448"/>
            <a:ext cx="22772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1346A5"/>
                </a:solidFill>
                <a:latin typeface="Montserrat SemiBold" pitchFamily="2" charset="0"/>
              </a:rPr>
              <a:t>декабрь</a:t>
            </a:r>
          </a:p>
        </p:txBody>
      </p: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8F53AC89-A49D-084A-9ABC-103546A8088D}"/>
              </a:ext>
            </a:extLst>
          </p:cNvPr>
          <p:cNvCxnSpPr>
            <a:cxnSpLocks/>
          </p:cNvCxnSpPr>
          <p:nvPr/>
        </p:nvCxnSpPr>
        <p:spPr>
          <a:xfrm>
            <a:off x="8740025" y="3463032"/>
            <a:ext cx="0" cy="348485"/>
          </a:xfrm>
          <a:prstGeom prst="straightConnector1">
            <a:avLst/>
          </a:prstGeom>
          <a:ln w="15875">
            <a:gradFill flip="none" rotWithShape="1">
              <a:gsLst>
                <a:gs pos="0">
                  <a:srgbClr val="1346A5"/>
                </a:gs>
                <a:gs pos="69000">
                  <a:srgbClr val="F4ADBB"/>
                </a:gs>
              </a:gsLst>
              <a:lin ang="54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C3DCEBBF-3BDF-8646-BEB1-697995DA9AB9}"/>
              </a:ext>
            </a:extLst>
          </p:cNvPr>
          <p:cNvCxnSpPr>
            <a:cxnSpLocks/>
          </p:cNvCxnSpPr>
          <p:nvPr/>
        </p:nvCxnSpPr>
        <p:spPr>
          <a:xfrm flipV="1">
            <a:off x="5768590" y="4211875"/>
            <a:ext cx="0" cy="514245"/>
          </a:xfrm>
          <a:prstGeom prst="straightConnector1">
            <a:avLst/>
          </a:prstGeom>
          <a:ln w="15875">
            <a:gradFill flip="none" rotWithShape="1">
              <a:gsLst>
                <a:gs pos="0">
                  <a:srgbClr val="1346A5"/>
                </a:gs>
                <a:gs pos="69000">
                  <a:srgbClr val="F4ADBB"/>
                </a:gs>
              </a:gsLst>
              <a:lin ang="54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BD4587C7-98BE-2D29-0061-2C6A44DFCF42}"/>
              </a:ext>
            </a:extLst>
          </p:cNvPr>
          <p:cNvSpPr/>
          <p:nvPr/>
        </p:nvSpPr>
        <p:spPr>
          <a:xfrm>
            <a:off x="8972190" y="3626326"/>
            <a:ext cx="449242" cy="276999"/>
          </a:xfrm>
          <a:prstGeom prst="roundRect">
            <a:avLst>
              <a:gd name="adj" fmla="val 21400"/>
            </a:avLst>
          </a:prstGeom>
          <a:solidFill>
            <a:schemeClr val="accent6"/>
          </a:solidFill>
          <a:ln w="158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723BCB-C342-DC21-E388-676E498129DA}"/>
              </a:ext>
            </a:extLst>
          </p:cNvPr>
          <p:cNvSpPr txBox="1"/>
          <p:nvPr/>
        </p:nvSpPr>
        <p:spPr>
          <a:xfrm>
            <a:off x="8914220" y="3637518"/>
            <a:ext cx="68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 SemiBold" pitchFamily="2" charset="0"/>
              </a:rPr>
              <a:t>NEW</a:t>
            </a:r>
            <a:r>
              <a:rPr lang="ru-RU" sz="1200" b="1" dirty="0">
                <a:solidFill>
                  <a:schemeClr val="bg1"/>
                </a:solidFill>
                <a:latin typeface="Montserrat SemiBold" pitchFamily="2" charset="0"/>
              </a:rPr>
              <a:t> 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DF95BC-0E09-A609-29BC-02C0CD58DDA5}"/>
              </a:ext>
            </a:extLst>
          </p:cNvPr>
          <p:cNvSpPr txBox="1"/>
          <p:nvPr/>
        </p:nvSpPr>
        <p:spPr>
          <a:xfrm>
            <a:off x="9780787" y="3670969"/>
            <a:ext cx="2407770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70AD47"/>
                </a:solidFill>
                <a:latin typeface="Montserrat" pitchFamily="2" charset="0"/>
              </a:rPr>
              <a:t>цифровой формат взаимодействия</a:t>
            </a:r>
            <a:br>
              <a:rPr lang="ru-RU" sz="1100" dirty="0">
                <a:solidFill>
                  <a:srgbClr val="70AD47"/>
                </a:solidFill>
                <a:latin typeface="Montserrat" pitchFamily="2" charset="0"/>
              </a:rPr>
            </a:br>
            <a:r>
              <a:rPr lang="ru-RU" sz="1100" dirty="0">
                <a:solidFill>
                  <a:srgbClr val="70AD47"/>
                </a:solidFill>
                <a:latin typeface="Montserrat" pitchFamily="2" charset="0"/>
              </a:rPr>
              <a:t>при формировании КЦП</a:t>
            </a: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9A70B52D-C99F-F3E6-1E00-85667DE4BD5B}"/>
              </a:ext>
            </a:extLst>
          </p:cNvPr>
          <p:cNvSpPr/>
          <p:nvPr/>
        </p:nvSpPr>
        <p:spPr>
          <a:xfrm>
            <a:off x="1325117" y="3418006"/>
            <a:ext cx="449242" cy="276999"/>
          </a:xfrm>
          <a:prstGeom prst="roundRect">
            <a:avLst>
              <a:gd name="adj" fmla="val 21400"/>
            </a:avLst>
          </a:prstGeom>
          <a:solidFill>
            <a:schemeClr val="accent6"/>
          </a:solidFill>
          <a:ln w="15875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CE9178E-5D2A-B200-2AA3-6BCD523FA942}"/>
              </a:ext>
            </a:extLst>
          </p:cNvPr>
          <p:cNvSpPr txBox="1"/>
          <p:nvPr/>
        </p:nvSpPr>
        <p:spPr>
          <a:xfrm>
            <a:off x="1263044" y="3429000"/>
            <a:ext cx="680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Montserrat SemiBold" pitchFamily="2" charset="0"/>
              </a:rPr>
              <a:t>NEW</a:t>
            </a:r>
            <a:r>
              <a:rPr lang="ru-RU" sz="1200" b="1" dirty="0">
                <a:solidFill>
                  <a:schemeClr val="bg1"/>
                </a:solidFill>
                <a:latin typeface="Montserrat SemiBold" pitchFamily="2" charset="0"/>
              </a:rPr>
              <a:t>  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685810CE-CA19-7C91-743E-887E0B943A8A}"/>
              </a:ext>
            </a:extLst>
          </p:cNvPr>
          <p:cNvCxnSpPr>
            <a:cxnSpLocks/>
          </p:cNvCxnSpPr>
          <p:nvPr/>
        </p:nvCxnSpPr>
        <p:spPr>
          <a:xfrm>
            <a:off x="9432269" y="3781393"/>
            <a:ext cx="381181" cy="0"/>
          </a:xfrm>
          <a:prstGeom prst="line">
            <a:avLst/>
          </a:prstGeom>
          <a:ln w="9525">
            <a:solidFill>
              <a:srgbClr val="70AD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4BE2493A-8997-E4EF-C939-0346FA0DEAAF}"/>
              </a:ext>
            </a:extLst>
          </p:cNvPr>
          <p:cNvCxnSpPr>
            <a:cxnSpLocks/>
          </p:cNvCxnSpPr>
          <p:nvPr/>
        </p:nvCxnSpPr>
        <p:spPr>
          <a:xfrm>
            <a:off x="1545588" y="3694169"/>
            <a:ext cx="1" cy="226422"/>
          </a:xfrm>
          <a:prstGeom prst="line">
            <a:avLst/>
          </a:prstGeom>
          <a:ln w="9525">
            <a:solidFill>
              <a:srgbClr val="70AD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61C83A5-F2BA-A83D-9A95-47F3FDF0AC9C}"/>
              </a:ext>
            </a:extLst>
          </p:cNvPr>
          <p:cNvSpPr txBox="1"/>
          <p:nvPr/>
        </p:nvSpPr>
        <p:spPr>
          <a:xfrm>
            <a:off x="254390" y="3864156"/>
            <a:ext cx="210805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rgbClr val="70AD47"/>
                </a:solidFill>
                <a:latin typeface="Montserrat" pitchFamily="2" charset="0"/>
              </a:rPr>
              <a:t>учет реального спроса</a:t>
            </a:r>
            <a:br>
              <a:rPr lang="ru-RU" sz="1100" dirty="0">
                <a:solidFill>
                  <a:srgbClr val="70AD47"/>
                </a:solidFill>
                <a:latin typeface="Montserrat" pitchFamily="2" charset="0"/>
              </a:rPr>
            </a:br>
            <a:r>
              <a:rPr lang="ru-RU" sz="1100" dirty="0">
                <a:solidFill>
                  <a:srgbClr val="70AD47"/>
                </a:solidFill>
                <a:latin typeface="Montserrat" pitchFamily="2" charset="0"/>
              </a:rPr>
              <a:t>на конкретные промышленные кадры. Пересортица КЦП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B5CBCE8-A0A9-584E-BF52-6DE852EC2AD3}"/>
              </a:ext>
            </a:extLst>
          </p:cNvPr>
          <p:cNvSpPr txBox="1"/>
          <p:nvPr/>
        </p:nvSpPr>
        <p:spPr>
          <a:xfrm>
            <a:off x="11386056" y="287796"/>
            <a:ext cx="527668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3/10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A0090E9-6A03-7A49-AE67-6847E639574C}"/>
              </a:ext>
            </a:extLst>
          </p:cNvPr>
          <p:cNvSpPr/>
          <p:nvPr/>
        </p:nvSpPr>
        <p:spPr>
          <a:xfrm>
            <a:off x="518576" y="3110007"/>
            <a:ext cx="6175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346A5"/>
                </a:solidFill>
                <a:effectLst/>
                <a:latin typeface="Montserrat Medium" pitchFamily="2" charset="0"/>
              </a:rPr>
              <a:t>Запрос на сотрудничество с образовательной организацией СПО</a:t>
            </a:r>
            <a:endParaRPr lang="ru-RU" sz="1200" dirty="0">
              <a:effectLst/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1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Скругленный прямоугольник 113">
            <a:extLst>
              <a:ext uri="{FF2B5EF4-FFF2-40B4-BE49-F238E27FC236}">
                <a16:creationId xmlns:a16="http://schemas.microsoft.com/office/drawing/2014/main" id="{9166FEFF-8485-1541-B732-F649D177FCE7}"/>
              </a:ext>
            </a:extLst>
          </p:cNvPr>
          <p:cNvSpPr/>
          <p:nvPr/>
        </p:nvSpPr>
        <p:spPr>
          <a:xfrm>
            <a:off x="3873517" y="4999542"/>
            <a:ext cx="2535551" cy="841227"/>
          </a:xfrm>
          <a:prstGeom prst="roundRect">
            <a:avLst>
              <a:gd name="adj" fmla="val 72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45F28CBD-7C77-7745-9BB1-13C089310089}"/>
              </a:ext>
            </a:extLst>
          </p:cNvPr>
          <p:cNvSpPr/>
          <p:nvPr/>
        </p:nvSpPr>
        <p:spPr>
          <a:xfrm>
            <a:off x="3869832" y="3188751"/>
            <a:ext cx="4950758" cy="1740923"/>
          </a:xfrm>
          <a:prstGeom prst="roundRect">
            <a:avLst>
              <a:gd name="adj" fmla="val 434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9E71E73D-00E3-3D43-A25A-A0EB1C9AC30F}"/>
              </a:ext>
            </a:extLst>
          </p:cNvPr>
          <p:cNvSpPr/>
          <p:nvPr/>
        </p:nvSpPr>
        <p:spPr>
          <a:xfrm>
            <a:off x="431762" y="1597963"/>
            <a:ext cx="1313309" cy="348749"/>
          </a:xfrm>
          <a:prstGeom prst="roundRect">
            <a:avLst>
              <a:gd name="adj" fmla="val 14626"/>
            </a:avLst>
          </a:prstGeom>
          <a:solidFill>
            <a:srgbClr val="C1E7FC">
              <a:alpha val="65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BDB2DD-6477-0048-A95A-5396A8A95C88}"/>
              </a:ext>
            </a:extLst>
          </p:cNvPr>
          <p:cNvSpPr txBox="1"/>
          <p:nvPr/>
        </p:nvSpPr>
        <p:spPr>
          <a:xfrm>
            <a:off x="351106" y="298313"/>
            <a:ext cx="633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SemiBold" pitchFamily="2" charset="0"/>
              </a:rPr>
              <a:t>УНИВЕРСИТЕТ ПРОМЫШЛЕННОСТИ</a:t>
            </a:r>
            <a:endParaRPr lang="en-US" b="1" dirty="0">
              <a:latin typeface="Montserrat SemiBold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F8F1-5E41-9241-822B-C8A8359673DB}"/>
              </a:ext>
            </a:extLst>
          </p:cNvPr>
          <p:cNvSpPr txBox="1"/>
          <p:nvPr/>
        </p:nvSpPr>
        <p:spPr>
          <a:xfrm>
            <a:off x="337288" y="1156133"/>
            <a:ext cx="7413390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Проектно-образовательный </a:t>
            </a:r>
            <a:r>
              <a:rPr lang="ru-RU" sz="1200" dirty="0" err="1">
                <a:latin typeface="Montserrat" pitchFamily="2" charset="0"/>
              </a:rPr>
              <a:t>интенсив</a:t>
            </a:r>
            <a:r>
              <a:rPr lang="ru-RU" sz="1200" dirty="0">
                <a:latin typeface="Montserrat" pitchFamily="2" charset="0"/>
              </a:rPr>
              <a:t> для научно-исследовательских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и инженерно-технических команд промышленных предприятий Санкт-Петербурга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41C850DA-4EC9-C149-A5B0-C3612CBFFF94}"/>
              </a:ext>
            </a:extLst>
          </p:cNvPr>
          <p:cNvSpPr/>
          <p:nvPr/>
        </p:nvSpPr>
        <p:spPr>
          <a:xfrm>
            <a:off x="445142" y="729826"/>
            <a:ext cx="4105965" cy="3641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64750-41D7-4642-BC04-57975580B547}"/>
              </a:ext>
            </a:extLst>
          </p:cNvPr>
          <p:cNvSpPr txBox="1"/>
          <p:nvPr/>
        </p:nvSpPr>
        <p:spPr>
          <a:xfrm>
            <a:off x="474736" y="779898"/>
            <a:ext cx="50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43B1F1"/>
                </a:solidFill>
                <a:latin typeface="Montserrat SemiBold" pitchFamily="2" charset="0"/>
                <a:cs typeface="Arial Black" panose="020B0604020202020204" pitchFamily="34" charset="0"/>
              </a:rPr>
              <a:t>ПРОГРАММА «ГЕНЕРАЛЬНЫЙ КОНСТРУКТОР»</a:t>
            </a:r>
          </a:p>
          <a:p>
            <a:endParaRPr lang="ru-RU" sz="1200" b="1" dirty="0">
              <a:solidFill>
                <a:srgbClr val="43B1F1"/>
              </a:solidFill>
              <a:latin typeface="Montserrat SemiBold" pitchFamily="2" charset="0"/>
              <a:cs typeface="Arial Black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744A4E9-0846-3A4C-A469-455502D620AF}"/>
              </a:ext>
            </a:extLst>
          </p:cNvPr>
          <p:cNvSpPr/>
          <p:nvPr/>
        </p:nvSpPr>
        <p:spPr>
          <a:xfrm>
            <a:off x="7490567" y="731597"/>
            <a:ext cx="468000" cy="468000"/>
          </a:xfrm>
          <a:prstGeom prst="ellipse">
            <a:avLst/>
          </a:prstGeom>
          <a:solidFill>
            <a:srgbClr val="9CD9FB"/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D97E4-263C-2A44-AF8D-CFC425EF3BB3}"/>
              </a:ext>
            </a:extLst>
          </p:cNvPr>
          <p:cNvSpPr txBox="1"/>
          <p:nvPr/>
        </p:nvSpPr>
        <p:spPr>
          <a:xfrm>
            <a:off x="7724567" y="796320"/>
            <a:ext cx="10687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Montserrat SemiBold" pitchFamily="2" charset="0"/>
              </a:rPr>
              <a:t>ЦЕЛЬ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7B75F5-82DD-7D47-81AD-7194FCB3D8FE}"/>
              </a:ext>
            </a:extLst>
          </p:cNvPr>
          <p:cNvSpPr txBox="1"/>
          <p:nvPr/>
        </p:nvSpPr>
        <p:spPr>
          <a:xfrm>
            <a:off x="8579724" y="819045"/>
            <a:ext cx="3310186" cy="68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интенсификация разработок за счёт развития команд и включение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в контур предприятия передовой технологической инфраструктуры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BDA9C2-0EFD-034A-811F-135DA364DFF2}"/>
              </a:ext>
            </a:extLst>
          </p:cNvPr>
          <p:cNvSpPr txBox="1"/>
          <p:nvPr/>
        </p:nvSpPr>
        <p:spPr>
          <a:xfrm>
            <a:off x="439163" y="1632732"/>
            <a:ext cx="15820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3B1F1"/>
                </a:solidFill>
                <a:effectLst/>
                <a:latin typeface="Montserrat SemiBold" pitchFamily="2" charset="0"/>
              </a:rPr>
              <a:t>19 СПИКЕРОВ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1EB7160B-53A8-A843-BC0D-867C6340B2E6}"/>
              </a:ext>
            </a:extLst>
          </p:cNvPr>
          <p:cNvSpPr/>
          <p:nvPr/>
        </p:nvSpPr>
        <p:spPr>
          <a:xfrm>
            <a:off x="9547954" y="3604567"/>
            <a:ext cx="1599294" cy="2155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EC31B4-AC5E-634C-BA8D-42954165CBBF}"/>
              </a:ext>
            </a:extLst>
          </p:cNvPr>
          <p:cNvSpPr txBox="1"/>
          <p:nvPr/>
        </p:nvSpPr>
        <p:spPr>
          <a:xfrm>
            <a:off x="9608089" y="3592025"/>
            <a:ext cx="1490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  <a:latin typeface="Montserrat SemiBold" pitchFamily="2" charset="0"/>
                <a:cs typeface="Arial Black" panose="020B0604020202020204" pitchFamily="34" charset="0"/>
              </a:rPr>
              <a:t>4 – 8 АПРЕЛЯ 2022</a:t>
            </a:r>
          </a:p>
        </p:txBody>
      </p:sp>
      <p:pic>
        <p:nvPicPr>
          <p:cNvPr id="29" name="Рисунок 28" descr="Изображение выглядит как внутренний, потолок,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418B465-52FB-1640-8BFD-D7AB485C9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20" t="22086" r="28572" b="4120"/>
          <a:stretch/>
        </p:blipFill>
        <p:spPr>
          <a:xfrm>
            <a:off x="439163" y="4744577"/>
            <a:ext cx="1967071" cy="172414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7F5C0EC-67C1-4840-8588-6E9055A0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7" t="17617" r="8431" b="10391"/>
          <a:stretch/>
        </p:blipFill>
        <p:spPr>
          <a:xfrm>
            <a:off x="439163" y="2911069"/>
            <a:ext cx="3217990" cy="170433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A01022F-F7DA-ED42-B5BF-B2BE6C8B4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63" t="28846" r="32174" b="9877"/>
          <a:stretch/>
        </p:blipFill>
        <p:spPr>
          <a:xfrm>
            <a:off x="2542421" y="4744575"/>
            <a:ext cx="1114732" cy="1724141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B67892A1-10BD-E14A-8842-E0963841D05B}"/>
              </a:ext>
            </a:extLst>
          </p:cNvPr>
          <p:cNvSpPr/>
          <p:nvPr/>
        </p:nvSpPr>
        <p:spPr>
          <a:xfrm>
            <a:off x="1806349" y="1599133"/>
            <a:ext cx="2571577" cy="346383"/>
          </a:xfrm>
          <a:prstGeom prst="roundRect">
            <a:avLst>
              <a:gd name="adj" fmla="val 14626"/>
            </a:avLst>
          </a:prstGeom>
          <a:solidFill>
            <a:srgbClr val="C1E7FC">
              <a:alpha val="65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7597A-8147-1740-9029-65FD9695FEA3}"/>
              </a:ext>
            </a:extLst>
          </p:cNvPr>
          <p:cNvSpPr txBox="1"/>
          <p:nvPr/>
        </p:nvSpPr>
        <p:spPr>
          <a:xfrm>
            <a:off x="1806349" y="1635007"/>
            <a:ext cx="3217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3B1F1"/>
                </a:solidFill>
                <a:latin typeface="Montserrat SemiBold" pitchFamily="2" charset="0"/>
              </a:rPr>
              <a:t>25</a:t>
            </a:r>
            <a:r>
              <a:rPr lang="ru-RU" sz="1200" b="1" dirty="0">
                <a:solidFill>
                  <a:srgbClr val="43B1F1"/>
                </a:solidFill>
                <a:effectLst/>
                <a:latin typeface="Montserrat SemiBold" pitchFamily="2" charset="0"/>
              </a:rPr>
              <a:t> КОМПАНИЙ-УЧАСТНИКОВ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CD0AED10-9D97-164E-879E-FFA009A62181}"/>
              </a:ext>
            </a:extLst>
          </p:cNvPr>
          <p:cNvSpPr/>
          <p:nvPr/>
        </p:nvSpPr>
        <p:spPr>
          <a:xfrm>
            <a:off x="7599252" y="1596767"/>
            <a:ext cx="4386967" cy="348749"/>
          </a:xfrm>
          <a:prstGeom prst="roundRect">
            <a:avLst>
              <a:gd name="adj" fmla="val 14626"/>
            </a:avLst>
          </a:prstGeom>
          <a:solidFill>
            <a:srgbClr val="F4ADBB">
              <a:alpha val="302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D6E1D0-9860-9448-AA71-9830CCB30964}"/>
              </a:ext>
            </a:extLst>
          </p:cNvPr>
          <p:cNvSpPr txBox="1"/>
          <p:nvPr/>
        </p:nvSpPr>
        <p:spPr>
          <a:xfrm>
            <a:off x="7718473" y="1634184"/>
            <a:ext cx="32179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4ADBB"/>
                </a:solidFill>
                <a:effectLst/>
                <a:latin typeface="Montserrat SemiBold" pitchFamily="2" charset="0"/>
              </a:rPr>
              <a:t>78 УЧАСТНИКОВ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D0F016-56D9-AB4A-BA8C-B25D54132A5B}"/>
              </a:ext>
            </a:extLst>
          </p:cNvPr>
          <p:cNvSpPr txBox="1"/>
          <p:nvPr/>
        </p:nvSpPr>
        <p:spPr>
          <a:xfrm>
            <a:off x="9485284" y="1635007"/>
            <a:ext cx="2500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4ADBB"/>
                </a:solidFill>
                <a:latin typeface="Montserrat SemiBold" pitchFamily="2" charset="0"/>
              </a:rPr>
              <a:t>44 ЗАВЕРШИЛИ ОБУЧЕНИЕ</a:t>
            </a:r>
            <a:endParaRPr lang="ru-RU" sz="1200" b="1" dirty="0">
              <a:solidFill>
                <a:srgbClr val="F4ADBB"/>
              </a:solidFill>
              <a:effectLst/>
              <a:latin typeface="Montserrat SemiBold" pitchFamily="2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69DB493-6913-A04F-B8D7-8B9FCC1622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069" y="1626884"/>
            <a:ext cx="266795" cy="28235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D8C0374-D79E-FE46-9F94-D2C0A24E0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142" y="1668436"/>
            <a:ext cx="640706" cy="19446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CA0220F-0B76-9D40-9B06-4CC4A5C9FC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656" t="17430" r="15313" b="25839"/>
          <a:stretch/>
        </p:blipFill>
        <p:spPr>
          <a:xfrm>
            <a:off x="5507872" y="1692940"/>
            <a:ext cx="617948" cy="16996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AB6966-ED93-D84D-9D7B-670DC9032FD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574" t="9872" r="13844" b="11589"/>
          <a:stretch/>
        </p:blipFill>
        <p:spPr>
          <a:xfrm>
            <a:off x="6182547" y="1599610"/>
            <a:ext cx="367952" cy="30278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220F5555-2D5E-A747-84AB-ABC98F816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7661" y="1620862"/>
            <a:ext cx="218792" cy="28961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8BED0E7-C2A1-0048-AF75-8ECE01F03D4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14" t="26708" r="6493" b="22523"/>
          <a:stretch/>
        </p:blipFill>
        <p:spPr>
          <a:xfrm>
            <a:off x="6907527" y="1667029"/>
            <a:ext cx="536497" cy="229294"/>
          </a:xfrm>
          <a:prstGeom prst="rect">
            <a:avLst/>
          </a:prstGeom>
        </p:spPr>
      </p:pic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BA7A6F7C-EFD4-534D-A90D-7971928597D9}"/>
              </a:ext>
            </a:extLst>
          </p:cNvPr>
          <p:cNvSpPr/>
          <p:nvPr/>
        </p:nvSpPr>
        <p:spPr>
          <a:xfrm>
            <a:off x="4439204" y="1600942"/>
            <a:ext cx="3078975" cy="348749"/>
          </a:xfrm>
          <a:prstGeom prst="roundRect">
            <a:avLst>
              <a:gd name="adj" fmla="val 14626"/>
            </a:avLst>
          </a:prstGeom>
          <a:noFill/>
          <a:ln>
            <a:solidFill>
              <a:srgbClr val="43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BB8C744-DFEE-7749-8625-7DDD2F53BA49}"/>
              </a:ext>
            </a:extLst>
          </p:cNvPr>
          <p:cNvSpPr txBox="1"/>
          <p:nvPr/>
        </p:nvSpPr>
        <p:spPr>
          <a:xfrm>
            <a:off x="8988675" y="2827398"/>
            <a:ext cx="3268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Montserrat SemiBold" pitchFamily="2" charset="0"/>
              </a:rPr>
              <a:t>ОБРАЗОВАТЕЛЬНЫЕ </a:t>
            </a:r>
          </a:p>
          <a:p>
            <a:r>
              <a:rPr lang="ru-RU" sz="1200" b="1" dirty="0">
                <a:effectLst/>
                <a:latin typeface="Montserrat SemiBold" pitchFamily="2" charset="0"/>
              </a:rPr>
              <a:t>ИНТЕНСИВЫ УНИВЕРСИТЕТА ПРОМЫШЛЕННОСТИ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74363771-4236-E140-AE63-C0069BB812E7}"/>
              </a:ext>
            </a:extLst>
          </p:cNvPr>
          <p:cNvCxnSpPr>
            <a:cxnSpLocks/>
          </p:cNvCxnSpPr>
          <p:nvPr/>
        </p:nvCxnSpPr>
        <p:spPr>
          <a:xfrm>
            <a:off x="9166444" y="3662924"/>
            <a:ext cx="0" cy="2819476"/>
          </a:xfrm>
          <a:prstGeom prst="line">
            <a:avLst/>
          </a:prstGeom>
          <a:ln w="22225">
            <a:gradFill>
              <a:gsLst>
                <a:gs pos="0">
                  <a:schemeClr val="bg1">
                    <a:lumMod val="50000"/>
                  </a:schemeClr>
                </a:gs>
                <a:gs pos="45000">
                  <a:srgbClr val="43B1F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5E171A53-640E-7344-807C-0D34EF60CF25}"/>
              </a:ext>
            </a:extLst>
          </p:cNvPr>
          <p:cNvSpPr/>
          <p:nvPr/>
        </p:nvSpPr>
        <p:spPr>
          <a:xfrm>
            <a:off x="9063227" y="3608531"/>
            <a:ext cx="216000" cy="216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3E4C3CAD-C032-E343-9AAA-91D2C924E949}"/>
              </a:ext>
            </a:extLst>
          </p:cNvPr>
          <p:cNvSpPr/>
          <p:nvPr/>
        </p:nvSpPr>
        <p:spPr>
          <a:xfrm>
            <a:off x="9054623" y="4857065"/>
            <a:ext cx="216000" cy="216000"/>
          </a:xfrm>
          <a:prstGeom prst="ellipse">
            <a:avLst/>
          </a:prstGeom>
          <a:solidFill>
            <a:srgbClr val="43B1F1"/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76A8C2AD-4836-BC41-98A3-6DD1C4135183}"/>
              </a:ext>
            </a:extLst>
          </p:cNvPr>
          <p:cNvSpPr/>
          <p:nvPr/>
        </p:nvSpPr>
        <p:spPr>
          <a:xfrm>
            <a:off x="9073913" y="5666161"/>
            <a:ext cx="216000" cy="216000"/>
          </a:xfrm>
          <a:prstGeom prst="ellipse">
            <a:avLst/>
          </a:prstGeom>
          <a:solidFill>
            <a:srgbClr val="43B1F1"/>
          </a:solidFill>
          <a:ln w="952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300157-D0B8-C34F-B575-120B439D2880}"/>
              </a:ext>
            </a:extLst>
          </p:cNvPr>
          <p:cNvSpPr txBox="1"/>
          <p:nvPr/>
        </p:nvSpPr>
        <p:spPr>
          <a:xfrm>
            <a:off x="9456400" y="3899257"/>
            <a:ext cx="2695082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effectLst/>
                <a:latin typeface="Montserrat SemiBold" pitchFamily="2" charset="0"/>
              </a:rPr>
              <a:t>Генеральный конструктор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823B54-4DB6-C64B-8E59-E43B0EA1F035}"/>
              </a:ext>
            </a:extLst>
          </p:cNvPr>
          <p:cNvSpPr txBox="1"/>
          <p:nvPr/>
        </p:nvSpPr>
        <p:spPr>
          <a:xfrm>
            <a:off x="9472132" y="4090718"/>
            <a:ext cx="2695081" cy="68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для научно-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исследовательских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и инженерно-технических команд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4450A96-78A1-5348-B84C-CBDEB80BD59D}"/>
              </a:ext>
            </a:extLst>
          </p:cNvPr>
          <p:cNvSpPr txBox="1"/>
          <p:nvPr/>
        </p:nvSpPr>
        <p:spPr>
          <a:xfrm>
            <a:off x="9460637" y="5070304"/>
            <a:ext cx="25319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3B1F1"/>
                </a:solidFill>
                <a:effectLst/>
                <a:latin typeface="Montserrat SemiBold" pitchFamily="2" charset="0"/>
              </a:rPr>
              <a:t>Промышленный рекрутер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20E064-0065-2E4C-9D50-9145A3D93DD4}"/>
              </a:ext>
            </a:extLst>
          </p:cNvPr>
          <p:cNvSpPr txBox="1"/>
          <p:nvPr/>
        </p:nvSpPr>
        <p:spPr>
          <a:xfrm>
            <a:off x="9479583" y="5295011"/>
            <a:ext cx="3444567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для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HR-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менеджеров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BCFDF70-8F39-5F4E-B1AC-4545FD3BFC0B}"/>
              </a:ext>
            </a:extLst>
          </p:cNvPr>
          <p:cNvSpPr txBox="1"/>
          <p:nvPr/>
        </p:nvSpPr>
        <p:spPr>
          <a:xfrm>
            <a:off x="9495664" y="5833835"/>
            <a:ext cx="36417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3B1F1"/>
                </a:solidFill>
                <a:effectLst/>
                <a:latin typeface="Montserrat SemiBold" pitchFamily="2" charset="0"/>
              </a:rPr>
              <a:t>Промышленный маркетолог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8F5592B-9A7E-6840-843C-70D17EC95F9B}"/>
              </a:ext>
            </a:extLst>
          </p:cNvPr>
          <p:cNvSpPr txBox="1"/>
          <p:nvPr/>
        </p:nvSpPr>
        <p:spPr>
          <a:xfrm>
            <a:off x="9495664" y="6152261"/>
            <a:ext cx="3444567" cy="388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для маркетологов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и аналитиков </a:t>
            </a:r>
          </a:p>
        </p:txBody>
      </p:sp>
      <p:graphicFrame>
        <p:nvGraphicFramePr>
          <p:cNvPr id="84" name="Диаграмма 83">
            <a:extLst>
              <a:ext uri="{FF2B5EF4-FFF2-40B4-BE49-F238E27FC236}">
                <a16:creationId xmlns:a16="http://schemas.microsoft.com/office/drawing/2014/main" id="{A9114207-8A84-AE46-9B40-E8D25E7FB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914572"/>
              </p:ext>
            </p:extLst>
          </p:nvPr>
        </p:nvGraphicFramePr>
        <p:xfrm>
          <a:off x="6547963" y="3273913"/>
          <a:ext cx="2840276" cy="174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C4B3E521-C27F-F04E-8E56-3B4F31B9AE4B}"/>
              </a:ext>
            </a:extLst>
          </p:cNvPr>
          <p:cNvSpPr/>
          <p:nvPr/>
        </p:nvSpPr>
        <p:spPr>
          <a:xfrm>
            <a:off x="3793340" y="2830389"/>
            <a:ext cx="491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ffectLst/>
                <a:latin typeface="Montserrat SemiBold" pitchFamily="2" charset="0"/>
              </a:rPr>
              <a:t>ОБРАТНАЯ СВЯЗЬ ПО ИТОГАМ </a:t>
            </a:r>
            <a:r>
              <a:rPr lang="en-US" sz="1200" b="1" dirty="0">
                <a:effectLst/>
                <a:latin typeface="Montserrat SemiBold" pitchFamily="2" charset="0"/>
              </a:rPr>
              <a:t>R&amp;D </a:t>
            </a:r>
            <a:r>
              <a:rPr lang="ru-RU" sz="1200" b="1" dirty="0">
                <a:latin typeface="Montserrat SemiBold" pitchFamily="2" charset="0"/>
              </a:rPr>
              <a:t>И</a:t>
            </a:r>
            <a:r>
              <a:rPr lang="ru-RU" sz="1200" b="1" dirty="0">
                <a:effectLst/>
                <a:latin typeface="Montserrat SemiBold" pitchFamily="2" charset="0"/>
              </a:rPr>
              <a:t>НТЕНСИВА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FEBF52E0-033A-8C4E-8D58-D6FAADA09556}"/>
              </a:ext>
            </a:extLst>
          </p:cNvPr>
          <p:cNvSpPr/>
          <p:nvPr/>
        </p:nvSpPr>
        <p:spPr>
          <a:xfrm>
            <a:off x="3901365" y="3223478"/>
            <a:ext cx="26150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Montserrat Medium" pitchFamily="2" charset="0"/>
              </a:rPr>
              <a:t>Ключевые результаты </a:t>
            </a:r>
            <a:endParaRPr lang="ru-RU" sz="1100" dirty="0">
              <a:effectLst/>
              <a:latin typeface="Montserrat Medium" pitchFamily="2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2176F294-5F13-D548-89E0-42D66F784ACE}"/>
              </a:ext>
            </a:extLst>
          </p:cNvPr>
          <p:cNvSpPr/>
          <p:nvPr/>
        </p:nvSpPr>
        <p:spPr>
          <a:xfrm>
            <a:off x="4003203" y="3511388"/>
            <a:ext cx="180000" cy="180000"/>
          </a:xfrm>
          <a:prstGeom prst="roundRect">
            <a:avLst>
              <a:gd name="adj" fmla="val 14626"/>
            </a:avLst>
          </a:prstGeom>
          <a:solidFill>
            <a:srgbClr val="134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6F38CD7-465C-4C4A-8431-B1D555E5E033}"/>
              </a:ext>
            </a:extLst>
          </p:cNvPr>
          <p:cNvSpPr/>
          <p:nvPr/>
        </p:nvSpPr>
        <p:spPr>
          <a:xfrm>
            <a:off x="4190194" y="3447025"/>
            <a:ext cx="2184124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п</a:t>
            </a:r>
            <a:r>
              <a:rPr lang="ru-RU" sz="1050" dirty="0">
                <a:effectLst/>
                <a:latin typeface="Montserrat" pitchFamily="2" charset="0"/>
              </a:rPr>
              <a:t>онимание  технологических компетенций</a:t>
            </a: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866837D2-38FD-B845-85E3-E782EF4DC262}"/>
              </a:ext>
            </a:extLst>
          </p:cNvPr>
          <p:cNvSpPr/>
          <p:nvPr/>
        </p:nvSpPr>
        <p:spPr>
          <a:xfrm>
            <a:off x="4002294" y="3951060"/>
            <a:ext cx="180000" cy="180000"/>
          </a:xfrm>
          <a:prstGeom prst="roundRect">
            <a:avLst>
              <a:gd name="adj" fmla="val 14626"/>
            </a:avLst>
          </a:prstGeom>
          <a:solidFill>
            <a:srgbClr val="F4A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68B7B36A-9A66-D146-8882-41DD3DADD38D}"/>
              </a:ext>
            </a:extLst>
          </p:cNvPr>
          <p:cNvSpPr/>
          <p:nvPr/>
        </p:nvSpPr>
        <p:spPr>
          <a:xfrm>
            <a:off x="4192596" y="3891453"/>
            <a:ext cx="1195613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идея нового проекта</a:t>
            </a:r>
          </a:p>
        </p:txBody>
      </p:sp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75E1A4B2-FC45-C34C-BE89-127393E7C4E7}"/>
              </a:ext>
            </a:extLst>
          </p:cNvPr>
          <p:cNvSpPr/>
          <p:nvPr/>
        </p:nvSpPr>
        <p:spPr>
          <a:xfrm>
            <a:off x="5339012" y="3957060"/>
            <a:ext cx="180000" cy="180000"/>
          </a:xfrm>
          <a:prstGeom prst="roundRect">
            <a:avLst>
              <a:gd name="adj" fmla="val 14626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6275B104-4FC4-A24E-A5BB-E76473D7764B}"/>
              </a:ext>
            </a:extLst>
          </p:cNvPr>
          <p:cNvSpPr/>
          <p:nvPr/>
        </p:nvSpPr>
        <p:spPr>
          <a:xfrm>
            <a:off x="5529314" y="3897453"/>
            <a:ext cx="1694695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расширение списка деловых контактов</a:t>
            </a:r>
          </a:p>
        </p:txBody>
      </p:sp>
      <p:sp>
        <p:nvSpPr>
          <p:cNvPr id="98" name="Скругленный прямоугольник 97">
            <a:extLst>
              <a:ext uri="{FF2B5EF4-FFF2-40B4-BE49-F238E27FC236}">
                <a16:creationId xmlns:a16="http://schemas.microsoft.com/office/drawing/2014/main" id="{B9CFCC80-DC42-104B-897F-8A5C42E69FFA}"/>
              </a:ext>
            </a:extLst>
          </p:cNvPr>
          <p:cNvSpPr/>
          <p:nvPr/>
        </p:nvSpPr>
        <p:spPr>
          <a:xfrm>
            <a:off x="4009998" y="4272474"/>
            <a:ext cx="180000" cy="180000"/>
          </a:xfrm>
          <a:prstGeom prst="roundRect">
            <a:avLst>
              <a:gd name="adj" fmla="val 1462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FF1B69FB-63C5-5D4A-B019-A17FA5B8D08B}"/>
              </a:ext>
            </a:extLst>
          </p:cNvPr>
          <p:cNvSpPr/>
          <p:nvPr/>
        </p:nvSpPr>
        <p:spPr>
          <a:xfrm>
            <a:off x="4200300" y="4212867"/>
            <a:ext cx="1406248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новый заказчик проекта</a:t>
            </a:r>
          </a:p>
        </p:txBody>
      </p:sp>
      <p:sp>
        <p:nvSpPr>
          <p:cNvPr id="100" name="Скругленный прямоугольник 99">
            <a:extLst>
              <a:ext uri="{FF2B5EF4-FFF2-40B4-BE49-F238E27FC236}">
                <a16:creationId xmlns:a16="http://schemas.microsoft.com/office/drawing/2014/main" id="{CF735CA5-E091-5E46-98A6-C0D33CF6711A}"/>
              </a:ext>
            </a:extLst>
          </p:cNvPr>
          <p:cNvSpPr/>
          <p:nvPr/>
        </p:nvSpPr>
        <p:spPr>
          <a:xfrm>
            <a:off x="5536601" y="4286775"/>
            <a:ext cx="180000" cy="180000"/>
          </a:xfrm>
          <a:prstGeom prst="roundRect">
            <a:avLst>
              <a:gd name="adj" fmla="val 1462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44DF22E-0C5A-2E48-851E-B350350E7C68}"/>
              </a:ext>
            </a:extLst>
          </p:cNvPr>
          <p:cNvSpPr/>
          <p:nvPr/>
        </p:nvSpPr>
        <p:spPr>
          <a:xfrm>
            <a:off x="5726903" y="4227168"/>
            <a:ext cx="1780890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идея для развития текущего проекта </a:t>
            </a: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id="{015CD638-7A0E-4844-80BE-B873D62BF0DA}"/>
              </a:ext>
            </a:extLst>
          </p:cNvPr>
          <p:cNvSpPr/>
          <p:nvPr/>
        </p:nvSpPr>
        <p:spPr>
          <a:xfrm>
            <a:off x="4016056" y="4577846"/>
            <a:ext cx="180000" cy="180000"/>
          </a:xfrm>
          <a:prstGeom prst="roundRect">
            <a:avLst>
              <a:gd name="adj" fmla="val 1462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06BE4B4E-74AE-AB4E-8DB1-6026205A2A9A}"/>
              </a:ext>
            </a:extLst>
          </p:cNvPr>
          <p:cNvSpPr/>
          <p:nvPr/>
        </p:nvSpPr>
        <p:spPr>
          <a:xfrm>
            <a:off x="4206358" y="4518239"/>
            <a:ext cx="1780890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новый партнер проекта</a:t>
            </a:r>
          </a:p>
        </p:txBody>
      </p:sp>
      <p:sp>
        <p:nvSpPr>
          <p:cNvPr id="104" name="Скругленный прямоугольник 103">
            <a:extLst>
              <a:ext uri="{FF2B5EF4-FFF2-40B4-BE49-F238E27FC236}">
                <a16:creationId xmlns:a16="http://schemas.microsoft.com/office/drawing/2014/main" id="{7E190B84-E901-854C-A35B-EA1DE1C465FC}"/>
              </a:ext>
            </a:extLst>
          </p:cNvPr>
          <p:cNvSpPr/>
          <p:nvPr/>
        </p:nvSpPr>
        <p:spPr>
          <a:xfrm>
            <a:off x="5536601" y="4599961"/>
            <a:ext cx="180000" cy="180000"/>
          </a:xfrm>
          <a:prstGeom prst="roundRect">
            <a:avLst>
              <a:gd name="adj" fmla="val 14626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8D5B6884-4437-3F44-8CAA-B4FF6BAF3A6B}"/>
              </a:ext>
            </a:extLst>
          </p:cNvPr>
          <p:cNvSpPr/>
          <p:nvPr/>
        </p:nvSpPr>
        <p:spPr>
          <a:xfrm>
            <a:off x="5726903" y="4540354"/>
            <a:ext cx="1468799" cy="35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обратная связь      на проект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A2BA72D0-1C32-EC48-A6A2-FDE1482CFCE2}"/>
              </a:ext>
            </a:extLst>
          </p:cNvPr>
          <p:cNvSpPr/>
          <p:nvPr/>
        </p:nvSpPr>
        <p:spPr>
          <a:xfrm>
            <a:off x="3903888" y="5183255"/>
            <a:ext cx="2758549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00" b="1" dirty="0">
                <a:solidFill>
                  <a:srgbClr val="F4ADBB"/>
                </a:solidFill>
                <a:latin typeface="Montserrat" pitchFamily="2" charset="0"/>
              </a:rPr>
              <a:t>1. </a:t>
            </a:r>
            <a:r>
              <a:rPr lang="ru-RU" sz="1000" dirty="0">
                <a:latin typeface="Montserrat" pitchFamily="2" charset="0"/>
              </a:rPr>
              <a:t>Новые технологии и материалы</a:t>
            </a:r>
          </a:p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00" b="1" dirty="0">
                <a:solidFill>
                  <a:srgbClr val="F4ADBB"/>
                </a:solidFill>
                <a:latin typeface="Montserrat" pitchFamily="2" charset="0"/>
              </a:rPr>
              <a:t>2. </a:t>
            </a:r>
            <a:r>
              <a:rPr lang="ru-RU" sz="1000" dirty="0">
                <a:latin typeface="Montserrat" pitchFamily="2" charset="0"/>
              </a:rPr>
              <a:t>Онлайн-курсы Корпоративного университета «Газпром нефти»</a:t>
            </a:r>
          </a:p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00" b="1" dirty="0">
                <a:solidFill>
                  <a:srgbClr val="F4ADBB"/>
                </a:solidFill>
                <a:effectLst/>
                <a:latin typeface="Montserrat" pitchFamily="2" charset="0"/>
              </a:rPr>
              <a:t>3. </a:t>
            </a:r>
            <a:r>
              <a:rPr lang="ru-RU" sz="1000" dirty="0">
                <a:effectLst/>
                <a:latin typeface="Montserrat" pitchFamily="2" charset="0"/>
              </a:rPr>
              <a:t>ТРИЗ и дизайн-мышление </a:t>
            </a:r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E0B5848C-1328-8A40-89E9-E6B1F395B8A0}"/>
              </a:ext>
            </a:extLst>
          </p:cNvPr>
          <p:cNvSpPr/>
          <p:nvPr/>
        </p:nvSpPr>
        <p:spPr>
          <a:xfrm>
            <a:off x="5603829" y="3497591"/>
            <a:ext cx="180000" cy="180000"/>
          </a:xfrm>
          <a:prstGeom prst="roundRect">
            <a:avLst>
              <a:gd name="adj" fmla="val 14626"/>
            </a:avLst>
          </a:prstGeom>
          <a:solidFill>
            <a:srgbClr val="43B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1285EFD-53C4-2741-948C-505978295D12}"/>
              </a:ext>
            </a:extLst>
          </p:cNvPr>
          <p:cNvSpPr/>
          <p:nvPr/>
        </p:nvSpPr>
        <p:spPr>
          <a:xfrm>
            <a:off x="5794131" y="3437984"/>
            <a:ext cx="1359052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50" dirty="0">
                <a:latin typeface="Montserrat" pitchFamily="2" charset="0"/>
              </a:rPr>
              <a:t>новый поставщик проекта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5587939A-164B-7A47-84A6-47182979424E}"/>
              </a:ext>
            </a:extLst>
          </p:cNvPr>
          <p:cNvSpPr/>
          <p:nvPr/>
        </p:nvSpPr>
        <p:spPr>
          <a:xfrm>
            <a:off x="3900844" y="4997779"/>
            <a:ext cx="26150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Montserrat Medium" pitchFamily="2" charset="0"/>
              </a:rPr>
              <a:t>ТОП-3 направления лекций</a:t>
            </a:r>
            <a:endParaRPr lang="ru-RU" sz="1100" dirty="0">
              <a:effectLst/>
              <a:latin typeface="Montserrat Medium" pitchFamily="2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BCD418B-3D46-4F4C-8A2C-EF13C2EB3C70}"/>
              </a:ext>
            </a:extLst>
          </p:cNvPr>
          <p:cNvSpPr/>
          <p:nvPr/>
        </p:nvSpPr>
        <p:spPr>
          <a:xfrm>
            <a:off x="6513125" y="5534183"/>
            <a:ext cx="20067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Montserrat Medium" pitchFamily="2" charset="0"/>
              </a:rPr>
              <a:t>Кооперационные связи</a:t>
            </a:r>
            <a:endParaRPr lang="ru-RU" sz="1100" dirty="0">
              <a:effectLst/>
              <a:latin typeface="Montserrat Medium" pitchFamily="2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D640E003-E145-AF49-BBE7-19EF17869613}"/>
              </a:ext>
            </a:extLst>
          </p:cNvPr>
          <p:cNvSpPr/>
          <p:nvPr/>
        </p:nvSpPr>
        <p:spPr>
          <a:xfrm>
            <a:off x="6490140" y="4997780"/>
            <a:ext cx="2335969" cy="842990"/>
          </a:xfrm>
          <a:prstGeom prst="roundRect">
            <a:avLst>
              <a:gd name="adj" fmla="val 720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C1537B0-BA94-A940-9986-AFACB985078C}"/>
              </a:ext>
            </a:extLst>
          </p:cNvPr>
          <p:cNvSpPr txBox="1"/>
          <p:nvPr/>
        </p:nvSpPr>
        <p:spPr>
          <a:xfrm>
            <a:off x="7042956" y="5090713"/>
            <a:ext cx="1687491" cy="68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участников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создали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кооперационные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связи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AD9BCFA-169B-BB47-A106-00FEB2D59D0D}"/>
              </a:ext>
            </a:extLst>
          </p:cNvPr>
          <p:cNvSpPr txBox="1"/>
          <p:nvPr/>
        </p:nvSpPr>
        <p:spPr>
          <a:xfrm>
            <a:off x="5716601" y="5292081"/>
            <a:ext cx="2278332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67</a:t>
            </a:r>
            <a:r>
              <a:rPr lang="en-US" sz="1600" b="1" dirty="0">
                <a:solidFill>
                  <a:srgbClr val="1346A5"/>
                </a:solidFill>
                <a:latin typeface="Montserrat SemiBold" pitchFamily="2" charset="0"/>
              </a:rPr>
              <a:t>% </a:t>
            </a:r>
            <a:endParaRPr lang="ru-RU" sz="16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id="{10874F39-7644-60D9-E44D-FA73145EC604}"/>
              </a:ext>
            </a:extLst>
          </p:cNvPr>
          <p:cNvSpPr/>
          <p:nvPr/>
        </p:nvSpPr>
        <p:spPr>
          <a:xfrm>
            <a:off x="9549437" y="4842305"/>
            <a:ext cx="1404499" cy="2155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80F3989-9728-0339-D6E0-AF42FDEE8E0B}"/>
              </a:ext>
            </a:extLst>
          </p:cNvPr>
          <p:cNvSpPr txBox="1"/>
          <p:nvPr/>
        </p:nvSpPr>
        <p:spPr>
          <a:xfrm>
            <a:off x="9609572" y="4829763"/>
            <a:ext cx="1490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43B1F1"/>
                </a:solidFill>
                <a:latin typeface="Montserrat SemiBold" pitchFamily="2" charset="0"/>
                <a:cs typeface="Arial Black" panose="020B0604020202020204" pitchFamily="34" charset="0"/>
              </a:rPr>
              <a:t>СЕНТЯБРЬ 2022</a:t>
            </a: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id="{B6E97916-3962-2161-8985-3867D4F92866}"/>
              </a:ext>
            </a:extLst>
          </p:cNvPr>
          <p:cNvSpPr/>
          <p:nvPr/>
        </p:nvSpPr>
        <p:spPr>
          <a:xfrm>
            <a:off x="9562418" y="5651909"/>
            <a:ext cx="1404499" cy="21550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D0B7665-6CE4-3510-1CB8-BA879624BF67}"/>
              </a:ext>
            </a:extLst>
          </p:cNvPr>
          <p:cNvSpPr txBox="1"/>
          <p:nvPr/>
        </p:nvSpPr>
        <p:spPr>
          <a:xfrm>
            <a:off x="9622553" y="5639367"/>
            <a:ext cx="1490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43B1F1"/>
                </a:solidFill>
                <a:latin typeface="Montserrat SemiBold" pitchFamily="2" charset="0"/>
                <a:cs typeface="Arial Black" panose="020B0604020202020204" pitchFamily="34" charset="0"/>
              </a:rPr>
              <a:t>НОЯБРЬ 2022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2BB99AC-8E08-CC41-8AE3-A7F62D0DD71D}"/>
              </a:ext>
            </a:extLst>
          </p:cNvPr>
          <p:cNvSpPr txBox="1"/>
          <p:nvPr/>
        </p:nvSpPr>
        <p:spPr>
          <a:xfrm>
            <a:off x="11613693" y="346943"/>
            <a:ext cx="527668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4/10</a:t>
            </a:r>
          </a:p>
        </p:txBody>
      </p:sp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072DC252-36A8-1848-B347-411635A15348}"/>
              </a:ext>
            </a:extLst>
          </p:cNvPr>
          <p:cNvSpPr/>
          <p:nvPr/>
        </p:nvSpPr>
        <p:spPr>
          <a:xfrm>
            <a:off x="3873516" y="5935163"/>
            <a:ext cx="4954717" cy="547387"/>
          </a:xfrm>
          <a:prstGeom prst="roundRect">
            <a:avLst>
              <a:gd name="adj" fmla="val 1242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1F9FDB3D-CC4A-0E45-80F4-F3345B1CD657}"/>
              </a:ext>
            </a:extLst>
          </p:cNvPr>
          <p:cNvSpPr/>
          <p:nvPr/>
        </p:nvSpPr>
        <p:spPr>
          <a:xfrm>
            <a:off x="3900844" y="5969209"/>
            <a:ext cx="4678880" cy="21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00" dirty="0">
                <a:latin typeface="Montserrat Medium" pitchFamily="2" charset="0"/>
              </a:rPr>
              <a:t>Онлайн-курсы Корпоративного университета «Газпром нефти»</a:t>
            </a:r>
            <a:endParaRPr lang="ru-RU" sz="1000" dirty="0">
              <a:effectLst/>
              <a:latin typeface="Montserrat Medium" pitchFamily="2" charset="0"/>
            </a:endParaRP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C526258D-57DC-AD45-8996-DD17778F92F3}"/>
              </a:ext>
            </a:extLst>
          </p:cNvPr>
          <p:cNvCxnSpPr>
            <a:cxnSpLocks/>
          </p:cNvCxnSpPr>
          <p:nvPr/>
        </p:nvCxnSpPr>
        <p:spPr>
          <a:xfrm>
            <a:off x="9416796" y="1702078"/>
            <a:ext cx="0" cy="140491"/>
          </a:xfrm>
          <a:prstGeom prst="line">
            <a:avLst/>
          </a:prstGeom>
          <a:ln w="22225">
            <a:solidFill>
              <a:srgbClr val="F4ADB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5A4D3B35-FF39-2D4B-A5E6-07A7888CA4C0}"/>
              </a:ext>
            </a:extLst>
          </p:cNvPr>
          <p:cNvSpPr/>
          <p:nvPr/>
        </p:nvSpPr>
        <p:spPr>
          <a:xfrm>
            <a:off x="3900845" y="6124276"/>
            <a:ext cx="3142111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solidFill>
                  <a:srgbClr val="F4ADBB"/>
                </a:solidFill>
                <a:latin typeface="Montserrat" pitchFamily="2" charset="0"/>
              </a:rPr>
              <a:t>» </a:t>
            </a:r>
            <a:r>
              <a:rPr lang="en" sz="1000" dirty="0">
                <a:latin typeface="Montserrat" pitchFamily="2" charset="0"/>
              </a:rPr>
              <a:t>Agile </a:t>
            </a:r>
            <a:r>
              <a:rPr lang="ru-RU" sz="1000" dirty="0">
                <a:latin typeface="Montserrat" pitchFamily="2" charset="0"/>
              </a:rPr>
              <a:t>и </a:t>
            </a:r>
            <a:r>
              <a:rPr lang="en" sz="1000" dirty="0">
                <a:latin typeface="Montserrat" pitchFamily="2" charset="0"/>
              </a:rPr>
              <a:t>Scrum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в проектах и продуктах</a:t>
            </a:r>
          </a:p>
        </p:txBody>
      </p:sp>
      <p:pic>
        <p:nvPicPr>
          <p:cNvPr id="116" name="Picture 4" descr="Газпром корпоративный институт | Институт дополнительного образования  Санкт-Петербургский политехнический университет Петра Великого">
            <a:extLst>
              <a:ext uri="{FF2B5EF4-FFF2-40B4-BE49-F238E27FC236}">
                <a16:creationId xmlns:a16="http://schemas.microsoft.com/office/drawing/2014/main" id="{0BAA96B8-74EC-BB4E-A4AF-75A2594DB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215" y="5969209"/>
            <a:ext cx="450849" cy="2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02A038E-7750-8945-B4EE-C12B8B2EE4AB}"/>
              </a:ext>
            </a:extLst>
          </p:cNvPr>
          <p:cNvSpPr/>
          <p:nvPr/>
        </p:nvSpPr>
        <p:spPr>
          <a:xfrm>
            <a:off x="7494295" y="6130365"/>
            <a:ext cx="3142111" cy="21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00" b="1" dirty="0">
                <a:solidFill>
                  <a:srgbClr val="F4ADBB"/>
                </a:solidFill>
                <a:latin typeface="Montserrat" pitchFamily="2" charset="0"/>
              </a:rPr>
              <a:t>» </a:t>
            </a:r>
            <a:r>
              <a:rPr lang="en-US" sz="1000" dirty="0">
                <a:latin typeface="Montserrat" pitchFamily="2" charset="0"/>
              </a:rPr>
              <a:t>VR </a:t>
            </a:r>
            <a:r>
              <a:rPr lang="ru-RU" sz="1000" dirty="0">
                <a:latin typeface="Montserrat" pitchFamily="2" charset="0"/>
              </a:rPr>
              <a:t>и др.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B9921332-55C0-4A4B-BA44-4A9F733AF05C}"/>
              </a:ext>
            </a:extLst>
          </p:cNvPr>
          <p:cNvSpPr/>
          <p:nvPr/>
        </p:nvSpPr>
        <p:spPr>
          <a:xfrm>
            <a:off x="5564432" y="6118166"/>
            <a:ext cx="2038466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ru-RU" sz="1000" b="1" dirty="0">
                <a:solidFill>
                  <a:srgbClr val="F4ADBB"/>
                </a:solidFill>
                <a:latin typeface="Montserrat" pitchFamily="2" charset="0"/>
              </a:rPr>
              <a:t>» </a:t>
            </a:r>
            <a:r>
              <a:rPr lang="ru-RU" sz="1000" dirty="0">
                <a:latin typeface="Montserrat" pitchFamily="2" charset="0"/>
              </a:rPr>
              <a:t>Основы искусственного интеллекта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D08B4D7-CE3C-E745-AE92-EE6F40233A13}"/>
              </a:ext>
            </a:extLst>
          </p:cNvPr>
          <p:cNvSpPr txBox="1"/>
          <p:nvPr/>
        </p:nvSpPr>
        <p:spPr>
          <a:xfrm>
            <a:off x="351106" y="2019407"/>
            <a:ext cx="4200001" cy="241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 SemiBold" pitchFamily="2" charset="0"/>
              </a:rPr>
              <a:t>Центр компетенций НТИ по направлениям: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B6A698B-3AC0-B24A-A53F-147B0D3F903B}"/>
              </a:ext>
            </a:extLst>
          </p:cNvPr>
          <p:cNvSpPr txBox="1"/>
          <p:nvPr/>
        </p:nvSpPr>
        <p:spPr>
          <a:xfrm>
            <a:off x="351107" y="2242965"/>
            <a:ext cx="2328594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43B1F1"/>
                </a:solidFill>
                <a:latin typeface="Montserrat" pitchFamily="2" charset="0"/>
              </a:rPr>
              <a:t>» </a:t>
            </a:r>
            <a:r>
              <a:rPr lang="ru-RU" sz="1100" dirty="0">
                <a:latin typeface="Montserrat" pitchFamily="2" charset="0"/>
              </a:rPr>
              <a:t>Новые </a:t>
            </a:r>
          </a:p>
          <a:p>
            <a:pPr>
              <a:lnSpc>
                <a:spcPct val="80000"/>
              </a:lnSpc>
            </a:pPr>
            <a:r>
              <a:rPr lang="ru-RU" sz="1100" dirty="0">
                <a:latin typeface="Montserrat" pitchFamily="2" charset="0"/>
              </a:rPr>
              <a:t>производственные технологии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014411F-DA7F-3E43-AA4E-B63122919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21939" y="2283184"/>
            <a:ext cx="987836" cy="24115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2DD1D150-C55B-6044-84F5-CA8963E54FB5}"/>
              </a:ext>
            </a:extLst>
          </p:cNvPr>
          <p:cNvSpPr txBox="1"/>
          <p:nvPr/>
        </p:nvSpPr>
        <p:spPr>
          <a:xfrm>
            <a:off x="2956718" y="2240472"/>
            <a:ext cx="1760058" cy="635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43B1F1"/>
                </a:solidFill>
                <a:latin typeface="Montserrat" pitchFamily="2" charset="0"/>
              </a:rPr>
              <a:t>» </a:t>
            </a:r>
            <a:r>
              <a:rPr lang="ru-RU" sz="1100" dirty="0">
                <a:latin typeface="Montserrat" pitchFamily="2" charset="0"/>
              </a:rPr>
              <a:t>Новые </a:t>
            </a:r>
          </a:p>
          <a:p>
            <a:pPr>
              <a:lnSpc>
                <a:spcPct val="80000"/>
              </a:lnSpc>
            </a:pPr>
            <a:r>
              <a:rPr lang="ru-RU" sz="1100" dirty="0">
                <a:latin typeface="Montserrat" pitchFamily="2" charset="0"/>
              </a:rPr>
              <a:t>и мобильные источники энергии </a:t>
            </a:r>
          </a:p>
          <a:p>
            <a:pPr>
              <a:lnSpc>
                <a:spcPct val="80000"/>
              </a:lnSpc>
            </a:pPr>
            <a:endParaRPr lang="ru-RU" sz="1100" dirty="0">
              <a:latin typeface="Montserrat" pitchFamily="2" charset="0"/>
            </a:endParaRPr>
          </a:p>
        </p:txBody>
      </p:sp>
      <p:pic>
        <p:nvPicPr>
          <p:cNvPr id="20" name="Рисунок 1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71F3F2B-F143-5242-A0D5-5273A4195A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53649" y="2296114"/>
            <a:ext cx="730859" cy="215577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D8AB89A1-3534-B243-AEE0-D7FF89605C2D}"/>
              </a:ext>
            </a:extLst>
          </p:cNvPr>
          <p:cNvSpPr txBox="1"/>
          <p:nvPr/>
        </p:nvSpPr>
        <p:spPr>
          <a:xfrm>
            <a:off x="5056372" y="2242488"/>
            <a:ext cx="1757216" cy="635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43B1F1"/>
                </a:solidFill>
                <a:latin typeface="Montserrat" pitchFamily="2" charset="0"/>
              </a:rPr>
              <a:t>» </a:t>
            </a:r>
            <a:r>
              <a:rPr lang="ru-RU" sz="1100" dirty="0">
                <a:latin typeface="Montserrat" pitchFamily="2" charset="0"/>
              </a:rPr>
              <a:t>Технологии беспроводной связи и интернета вещей</a:t>
            </a:r>
          </a:p>
          <a:p>
            <a:pPr>
              <a:lnSpc>
                <a:spcPct val="80000"/>
              </a:lnSpc>
            </a:pPr>
            <a:endParaRPr lang="ru-RU" sz="1100" dirty="0">
              <a:latin typeface="Montserrat" pitchFamily="2" charset="0"/>
            </a:endParaRPr>
          </a:p>
        </p:txBody>
      </p:sp>
      <p:pic>
        <p:nvPicPr>
          <p:cNvPr id="7172" name="Picture 4" descr="SkolTech Logo - Skolkovo Community">
            <a:extLst>
              <a:ext uri="{FF2B5EF4-FFF2-40B4-BE49-F238E27FC236}">
                <a16:creationId xmlns:a16="http://schemas.microsoft.com/office/drawing/2014/main" id="{E84A758D-3AE5-AA48-A237-48945797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3"/>
          <a:stretch/>
        </p:blipFill>
        <p:spPr bwMode="auto">
          <a:xfrm>
            <a:off x="6374318" y="2247386"/>
            <a:ext cx="973463" cy="18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B4CAD78F-11AF-7B48-B5C1-3EDCC1A8C6C9}"/>
              </a:ext>
            </a:extLst>
          </p:cNvPr>
          <p:cNvSpPr txBox="1"/>
          <p:nvPr/>
        </p:nvSpPr>
        <p:spPr>
          <a:xfrm>
            <a:off x="7419176" y="2243740"/>
            <a:ext cx="2143242" cy="635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43B1F1"/>
                </a:solidFill>
                <a:latin typeface="Montserrat" pitchFamily="2" charset="0"/>
              </a:rPr>
              <a:t>» </a:t>
            </a:r>
            <a:r>
              <a:rPr lang="ru-RU" sz="1100" dirty="0">
                <a:latin typeface="Montserrat" pitchFamily="2" charset="0"/>
              </a:rPr>
              <a:t>Цифровое материаловедение: новые материалы и вещества</a:t>
            </a:r>
          </a:p>
          <a:p>
            <a:pPr>
              <a:lnSpc>
                <a:spcPct val="80000"/>
              </a:lnSpc>
            </a:pPr>
            <a:endParaRPr lang="ru-RU" sz="1100" dirty="0">
              <a:latin typeface="Montserrat" pitchFamily="2" charset="0"/>
            </a:endParaRPr>
          </a:p>
        </p:txBody>
      </p:sp>
      <p:pic>
        <p:nvPicPr>
          <p:cNvPr id="7174" name="Picture 6" descr="МГТУ им. Н. Э. Баумана">
            <a:extLst>
              <a:ext uri="{FF2B5EF4-FFF2-40B4-BE49-F238E27FC236}">
                <a16:creationId xmlns:a16="http://schemas.microsoft.com/office/drawing/2014/main" id="{A3916A60-1617-4A4F-B6B6-5EDE1D9C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954" y="2256495"/>
            <a:ext cx="360444" cy="42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TextBox 126">
            <a:extLst>
              <a:ext uri="{FF2B5EF4-FFF2-40B4-BE49-F238E27FC236}">
                <a16:creationId xmlns:a16="http://schemas.microsoft.com/office/drawing/2014/main" id="{0F4508F8-AFDF-0348-A3DA-058575870A0B}"/>
              </a:ext>
            </a:extLst>
          </p:cNvPr>
          <p:cNvSpPr txBox="1"/>
          <p:nvPr/>
        </p:nvSpPr>
        <p:spPr>
          <a:xfrm>
            <a:off x="9974469" y="2227143"/>
            <a:ext cx="2143242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43B1F1"/>
                </a:solidFill>
                <a:latin typeface="Montserrat" pitchFamily="2" charset="0"/>
              </a:rPr>
              <a:t>» </a:t>
            </a:r>
            <a:r>
              <a:rPr lang="ru-RU" sz="1100" dirty="0">
                <a:latin typeface="Montserrat" pitchFamily="2" charset="0"/>
              </a:rPr>
              <a:t>Искусственный интеллект</a:t>
            </a:r>
          </a:p>
          <a:p>
            <a:pPr>
              <a:lnSpc>
                <a:spcPct val="80000"/>
              </a:lnSpc>
            </a:pPr>
            <a:endParaRPr lang="ru-RU" sz="1100" dirty="0">
              <a:latin typeface="Montserrat" pitchFamily="2" charset="0"/>
            </a:endParaRPr>
          </a:p>
        </p:txBody>
      </p:sp>
      <p:pic>
        <p:nvPicPr>
          <p:cNvPr id="7176" name="Picture 8" descr="Брендбук МФТИ — МФТИ">
            <a:extLst>
              <a:ext uri="{FF2B5EF4-FFF2-40B4-BE49-F238E27FC236}">
                <a16:creationId xmlns:a16="http://schemas.microsoft.com/office/drawing/2014/main" id="{4CE13E51-2319-234A-81C0-B1826748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672" y="2310493"/>
            <a:ext cx="1003008" cy="44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DF531EC4-5E5A-5BDB-3EA8-0AC4BDCB39F9}"/>
              </a:ext>
            </a:extLst>
          </p:cNvPr>
          <p:cNvSpPr/>
          <p:nvPr/>
        </p:nvSpPr>
        <p:spPr>
          <a:xfrm>
            <a:off x="258275" y="629461"/>
            <a:ext cx="11708567" cy="946939"/>
          </a:xfrm>
          <a:prstGeom prst="roundRect">
            <a:avLst>
              <a:gd name="adj" fmla="val 9903"/>
            </a:avLst>
          </a:prstGeom>
          <a:solidFill>
            <a:srgbClr val="F296AB">
              <a:alpha val="2401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30" dirty="0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00C7B8C9-9E5D-C5C2-5234-11D686A8C597}"/>
              </a:ext>
            </a:extLst>
          </p:cNvPr>
          <p:cNvSpPr/>
          <p:nvPr/>
        </p:nvSpPr>
        <p:spPr>
          <a:xfrm>
            <a:off x="258275" y="1660213"/>
            <a:ext cx="11708567" cy="5010243"/>
          </a:xfrm>
          <a:prstGeom prst="roundRect">
            <a:avLst>
              <a:gd name="adj" fmla="val 1615"/>
            </a:avLst>
          </a:prstGeom>
          <a:solidFill>
            <a:schemeClr val="bg1">
              <a:lumMod val="8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F4860-1BA2-024C-9907-FF0B38CD81B6}"/>
              </a:ext>
            </a:extLst>
          </p:cNvPr>
          <p:cNvSpPr txBox="1"/>
          <p:nvPr/>
        </p:nvSpPr>
        <p:spPr>
          <a:xfrm>
            <a:off x="168835" y="172093"/>
            <a:ext cx="111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SemiBold" pitchFamily="2" charset="0"/>
              </a:rPr>
              <a:t>ИМПОРТОЗАМЕЩЕНИ</a:t>
            </a:r>
            <a:r>
              <a:rPr lang="en-US" b="1" dirty="0">
                <a:latin typeface="Montserrat SemiBold" pitchFamily="2" charset="0"/>
              </a:rPr>
              <a:t>E</a:t>
            </a:r>
            <a:endParaRPr lang="ru-RU" b="1" dirty="0">
              <a:latin typeface="Montserrat SemiBold" pitchFamily="2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FD62FFEB-5CC6-B349-9997-B9C7ACC214DB}"/>
              </a:ext>
            </a:extLst>
          </p:cNvPr>
          <p:cNvSpPr/>
          <p:nvPr/>
        </p:nvSpPr>
        <p:spPr>
          <a:xfrm>
            <a:off x="504174" y="2161203"/>
            <a:ext cx="1048218" cy="3641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3B1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DD61B6-DA04-3C43-9FDE-6D9651AD0176}"/>
              </a:ext>
            </a:extLst>
          </p:cNvPr>
          <p:cNvSpPr txBox="1"/>
          <p:nvPr/>
        </p:nvSpPr>
        <p:spPr>
          <a:xfrm>
            <a:off x="562662" y="2205301"/>
            <a:ext cx="1098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43B1F1"/>
                </a:solidFill>
                <a:latin typeface="Montserrat SemiBold" pitchFamily="2" charset="0"/>
                <a:cs typeface="Arial Black" panose="020B0604020202020204" pitchFamily="34" charset="0"/>
              </a:rPr>
              <a:t>ЗАКАЗЫ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7C88D0D-C69C-EE44-9F5B-85B8A8659867}"/>
              </a:ext>
            </a:extLst>
          </p:cNvPr>
          <p:cNvSpPr/>
          <p:nvPr/>
        </p:nvSpPr>
        <p:spPr>
          <a:xfrm>
            <a:off x="1595537" y="2113423"/>
            <a:ext cx="4732894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Montserrat Medium" pitchFamily="2" charset="0"/>
              </a:rPr>
              <a:t>Витрина заказов в определенной категории, отправка коммерческих предложений, связи </a:t>
            </a:r>
            <a:br>
              <a:rPr lang="en-US" sz="1300" dirty="0">
                <a:latin typeface="Montserrat Medium" pitchFamily="2" charset="0"/>
              </a:rPr>
            </a:br>
            <a:r>
              <a:rPr lang="ru-RU" sz="1300" dirty="0">
                <a:latin typeface="Montserrat Medium" pitchFamily="2" charset="0"/>
              </a:rPr>
              <a:t>с потенциальным заказчиком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23F1F38-1C18-DA4D-B67B-188BF1200B0C}"/>
              </a:ext>
            </a:extLst>
          </p:cNvPr>
          <p:cNvSpPr/>
          <p:nvPr/>
        </p:nvSpPr>
        <p:spPr>
          <a:xfrm>
            <a:off x="776796" y="2715428"/>
            <a:ext cx="52780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Функционал поиска по категории производств, </a:t>
            </a:r>
          </a:p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скорости выполнения заказа, варианты оплаты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58E8B5-7406-7540-8164-92BC9571E95C}"/>
              </a:ext>
            </a:extLst>
          </p:cNvPr>
          <p:cNvSpPr txBox="1"/>
          <p:nvPr/>
        </p:nvSpPr>
        <p:spPr>
          <a:xfrm>
            <a:off x="418386" y="2689517"/>
            <a:ext cx="4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3B1F1"/>
                </a:solidFill>
                <a:latin typeface="Montserrat SemiBold" pitchFamily="2" charset="0"/>
                <a:cs typeface="Arial Black" panose="020B0604020202020204" pitchFamily="34" charset="0"/>
              </a:rPr>
              <a:t>01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E0786C2-D934-BB4D-A717-B2023255433C}"/>
              </a:ext>
            </a:extLst>
          </p:cNvPr>
          <p:cNvSpPr/>
          <p:nvPr/>
        </p:nvSpPr>
        <p:spPr>
          <a:xfrm>
            <a:off x="776796" y="3130535"/>
            <a:ext cx="527808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Функционал рекомендательной системы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E8C566A-A40D-DF4E-894C-1FEF46B6F77D}"/>
              </a:ext>
            </a:extLst>
          </p:cNvPr>
          <p:cNvSpPr txBox="1"/>
          <p:nvPr/>
        </p:nvSpPr>
        <p:spPr>
          <a:xfrm>
            <a:off x="418385" y="3087512"/>
            <a:ext cx="5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3B1F1"/>
                </a:solidFill>
                <a:latin typeface="Montserrat SemiBold" pitchFamily="2" charset="0"/>
                <a:cs typeface="Arial Black" panose="020B0604020202020204" pitchFamily="34" charset="0"/>
              </a:rPr>
              <a:t>02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297A02CE-4D1C-FD4B-8F7C-FCDC101504E1}"/>
              </a:ext>
            </a:extLst>
          </p:cNvPr>
          <p:cNvSpPr/>
          <p:nvPr/>
        </p:nvSpPr>
        <p:spPr>
          <a:xfrm>
            <a:off x="504603" y="3515000"/>
            <a:ext cx="1886985" cy="3641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4AD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3A72ABA-1FA0-A948-B28B-CB28946405EE}"/>
              </a:ext>
            </a:extLst>
          </p:cNvPr>
          <p:cNvSpPr txBox="1"/>
          <p:nvPr/>
        </p:nvSpPr>
        <p:spPr>
          <a:xfrm>
            <a:off x="512031" y="3561975"/>
            <a:ext cx="19840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F4ADBB"/>
                </a:solidFill>
                <a:latin typeface="Montserrat SemiBold" pitchFamily="2" charset="0"/>
                <a:cs typeface="Arial Black" panose="020B0604020202020204" pitchFamily="34" charset="0"/>
              </a:rPr>
              <a:t>ПРОИЗВОДИТЕЛИ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C56D3AC-8E92-B745-9166-A847D92DA731}"/>
              </a:ext>
            </a:extLst>
          </p:cNvPr>
          <p:cNvSpPr/>
          <p:nvPr/>
        </p:nvSpPr>
        <p:spPr>
          <a:xfrm>
            <a:off x="2424473" y="3445060"/>
            <a:ext cx="3823317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latin typeface="Montserrat Medium" pitchFamily="2" charset="0"/>
              </a:rPr>
              <a:t>Функционал, позволяющий компаниям- производителям товаров, создавать карточки-визитки с описанием мощностей, производства товаров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E9547820-9DD3-DC4A-8E53-D3A87D0C91AE}"/>
              </a:ext>
            </a:extLst>
          </p:cNvPr>
          <p:cNvSpPr/>
          <p:nvPr/>
        </p:nvSpPr>
        <p:spPr>
          <a:xfrm>
            <a:off x="767057" y="4239446"/>
            <a:ext cx="566884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Реализовать функционал поиска как по заводам, так и по товарам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C8169D0-AE4E-554D-813F-30974188F789}"/>
              </a:ext>
            </a:extLst>
          </p:cNvPr>
          <p:cNvSpPr txBox="1"/>
          <p:nvPr/>
        </p:nvSpPr>
        <p:spPr>
          <a:xfrm>
            <a:off x="418385" y="4196423"/>
            <a:ext cx="4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4ADBB"/>
                </a:solidFill>
                <a:latin typeface="Montserrat SemiBold" pitchFamily="2" charset="0"/>
                <a:cs typeface="Arial Black" panose="020B0604020202020204" pitchFamily="34" charset="0"/>
              </a:rPr>
              <a:t>01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3498969C-B141-3742-B2D4-B3D08B23BFB0}"/>
              </a:ext>
            </a:extLst>
          </p:cNvPr>
          <p:cNvSpPr/>
          <p:nvPr/>
        </p:nvSpPr>
        <p:spPr>
          <a:xfrm>
            <a:off x="766932" y="4494085"/>
            <a:ext cx="548473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Возможность просмотра карточки производителя и фильтрации по категориям 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C46CCF5-AB65-AE4F-AED0-234BF0B7F54D}"/>
              </a:ext>
            </a:extLst>
          </p:cNvPr>
          <p:cNvSpPr txBox="1"/>
          <p:nvPr/>
        </p:nvSpPr>
        <p:spPr>
          <a:xfrm>
            <a:off x="408521" y="4451062"/>
            <a:ext cx="5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4ADBB"/>
                </a:solidFill>
                <a:latin typeface="Montserrat SemiBold" pitchFamily="2" charset="0"/>
                <a:cs typeface="Arial Black" panose="020B0604020202020204" pitchFamily="34" charset="0"/>
              </a:rPr>
              <a:t>02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45705352-D77D-D741-A5D0-AA33D0AB8842}"/>
              </a:ext>
            </a:extLst>
          </p:cNvPr>
          <p:cNvSpPr/>
          <p:nvPr/>
        </p:nvSpPr>
        <p:spPr>
          <a:xfrm>
            <a:off x="766932" y="4851805"/>
            <a:ext cx="52780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Функционал поиска по категории товара, цене, дате поставки, производителю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EC4E1AB-775E-4D48-A14D-B0334D3B9BE9}"/>
              </a:ext>
            </a:extLst>
          </p:cNvPr>
          <p:cNvSpPr txBox="1"/>
          <p:nvPr/>
        </p:nvSpPr>
        <p:spPr>
          <a:xfrm>
            <a:off x="418384" y="4792354"/>
            <a:ext cx="5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4ADBB"/>
                </a:solidFill>
                <a:latin typeface="Montserrat SemiBold" pitchFamily="2" charset="0"/>
                <a:cs typeface="Arial Black" panose="020B0604020202020204" pitchFamily="34" charset="0"/>
              </a:rPr>
              <a:t>03</a:t>
            </a: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CB1CAA39-622A-4341-9197-512B5211FFC3}"/>
              </a:ext>
            </a:extLst>
          </p:cNvPr>
          <p:cNvSpPr/>
          <p:nvPr/>
        </p:nvSpPr>
        <p:spPr>
          <a:xfrm>
            <a:off x="541427" y="5304318"/>
            <a:ext cx="1484733" cy="3672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267D89-6769-AF4C-A761-100AED631F95}"/>
              </a:ext>
            </a:extLst>
          </p:cNvPr>
          <p:cNvSpPr txBox="1"/>
          <p:nvPr/>
        </p:nvSpPr>
        <p:spPr>
          <a:xfrm>
            <a:off x="601241" y="5349122"/>
            <a:ext cx="1544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346A5"/>
                </a:solidFill>
                <a:latin typeface="Montserrat SemiBold" pitchFamily="2" charset="0"/>
                <a:cs typeface="Arial Black" panose="020B0604020202020204" pitchFamily="34" charset="0"/>
              </a:rPr>
              <a:t>НЕТВОРКИНГ</a:t>
            </a:r>
          </a:p>
          <a:p>
            <a:endParaRPr lang="ru-RU" sz="1400" b="1" dirty="0">
              <a:solidFill>
                <a:srgbClr val="1346A5"/>
              </a:solidFill>
              <a:latin typeface="Montserrat SemiBold" pitchFamily="2" charset="0"/>
              <a:cs typeface="Arial Black" panose="020B0604020202020204" pitchFamily="3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CB3CAB96-BCDC-EE43-80A8-DBE26A79D2DF}"/>
              </a:ext>
            </a:extLst>
          </p:cNvPr>
          <p:cNvSpPr/>
          <p:nvPr/>
        </p:nvSpPr>
        <p:spPr>
          <a:xfrm>
            <a:off x="813358" y="5769399"/>
            <a:ext cx="4920946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Система быстрых онлайн-переговоров 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C934B9B-8933-B942-97A1-C790547FA10A}"/>
              </a:ext>
            </a:extLst>
          </p:cNvPr>
          <p:cNvSpPr txBox="1"/>
          <p:nvPr/>
        </p:nvSpPr>
        <p:spPr>
          <a:xfrm>
            <a:off x="470284" y="5721633"/>
            <a:ext cx="43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  <a:cs typeface="Arial Black" panose="020B0604020202020204" pitchFamily="34" charset="0"/>
              </a:rPr>
              <a:t>01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E8F007F5-CF11-304A-9A81-8C039E855A6E}"/>
              </a:ext>
            </a:extLst>
          </p:cNvPr>
          <p:cNvSpPr/>
          <p:nvPr/>
        </p:nvSpPr>
        <p:spPr>
          <a:xfrm>
            <a:off x="813358" y="6002286"/>
            <a:ext cx="463424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Прямые контакты отдела закупок 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74EFD30-6390-6049-AEB9-E83876081830}"/>
              </a:ext>
            </a:extLst>
          </p:cNvPr>
          <p:cNvSpPr txBox="1"/>
          <p:nvPr/>
        </p:nvSpPr>
        <p:spPr>
          <a:xfrm>
            <a:off x="454947" y="5959263"/>
            <a:ext cx="5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  <a:cs typeface="Arial Black" panose="020B0604020202020204" pitchFamily="34" charset="0"/>
              </a:rPr>
              <a:t>02</a:t>
            </a: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00546891-DAF1-974C-9587-45395F0B05A5}"/>
              </a:ext>
            </a:extLst>
          </p:cNvPr>
          <p:cNvSpPr/>
          <p:nvPr/>
        </p:nvSpPr>
        <p:spPr>
          <a:xfrm>
            <a:off x="813358" y="6286237"/>
            <a:ext cx="527808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Сервис очных встреч с компаниями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7E6716D-E318-3F45-A6B9-D22C27CEA126}"/>
              </a:ext>
            </a:extLst>
          </p:cNvPr>
          <p:cNvSpPr txBox="1"/>
          <p:nvPr/>
        </p:nvSpPr>
        <p:spPr>
          <a:xfrm>
            <a:off x="454947" y="6217368"/>
            <a:ext cx="528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  <a:cs typeface="Arial Black" panose="020B0604020202020204" pitchFamily="34" charset="0"/>
              </a:rPr>
              <a:t>03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EB6F32-902A-A847-8BC0-F25A302B8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24"/>
          <a:stretch/>
        </p:blipFill>
        <p:spPr>
          <a:xfrm>
            <a:off x="6352236" y="2073529"/>
            <a:ext cx="5307344" cy="326763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7E228F2-9425-6643-9240-D1709444C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236"/>
          <a:stretch/>
        </p:blipFill>
        <p:spPr>
          <a:xfrm>
            <a:off x="6358976" y="5357881"/>
            <a:ext cx="5300604" cy="1198042"/>
          </a:xfrm>
          <a:prstGeom prst="rect">
            <a:avLst/>
          </a:prstGeom>
        </p:spPr>
      </p:pic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3F9FDB47-4547-987D-1373-119ADD80559B}"/>
              </a:ext>
            </a:extLst>
          </p:cNvPr>
          <p:cNvSpPr/>
          <p:nvPr/>
        </p:nvSpPr>
        <p:spPr>
          <a:xfrm>
            <a:off x="4519614" y="5304318"/>
            <a:ext cx="1544104" cy="124045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1F11-7665-3817-C3F1-4D216C63A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4668" r="4886" b="7793"/>
          <a:stretch/>
        </p:blipFill>
        <p:spPr bwMode="auto">
          <a:xfrm>
            <a:off x="4750728" y="5285464"/>
            <a:ext cx="1081875" cy="10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BFDFF07-575B-DCCB-CCCE-1E75280EB4BF}"/>
              </a:ext>
            </a:extLst>
          </p:cNvPr>
          <p:cNvSpPr/>
          <p:nvPr/>
        </p:nvSpPr>
        <p:spPr>
          <a:xfrm>
            <a:off x="4585251" y="6297470"/>
            <a:ext cx="1974083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" sz="1200" b="1" dirty="0">
                <a:latin typeface="Montserrat" pitchFamily="2" charset="0"/>
              </a:rPr>
              <a:t>https://espb.pro</a:t>
            </a:r>
            <a:endParaRPr lang="ru-RU" sz="1200" b="1" dirty="0">
              <a:latin typeface="Montserrat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6C382B9-6015-2F4C-BEE7-7DA77D185B0B}"/>
              </a:ext>
            </a:extLst>
          </p:cNvPr>
          <p:cNvSpPr txBox="1"/>
          <p:nvPr/>
        </p:nvSpPr>
        <p:spPr>
          <a:xfrm>
            <a:off x="11577472" y="259371"/>
            <a:ext cx="527668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5/10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E59BE2-050B-FBE1-7212-D905219052B0}"/>
              </a:ext>
            </a:extLst>
          </p:cNvPr>
          <p:cNvSpPr txBox="1"/>
          <p:nvPr/>
        </p:nvSpPr>
        <p:spPr>
          <a:xfrm>
            <a:off x="6112558" y="853487"/>
            <a:ext cx="2278332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dirty="0">
                <a:solidFill>
                  <a:srgbClr val="F4ADBB"/>
                </a:solidFill>
                <a:latin typeface="Montserrat SemiBold" pitchFamily="2" charset="0"/>
              </a:rPr>
              <a:t>22</a:t>
            </a:r>
            <a:r>
              <a:rPr lang="ru-RU" sz="2800" b="1" dirty="0">
                <a:solidFill>
                  <a:srgbClr val="F4ADBB"/>
                </a:solidFill>
                <a:latin typeface="Montserrat SemiBold" pitchFamily="2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F4ADBB"/>
                </a:solidFill>
                <a:latin typeface="Montserrat" pitchFamily="2" charset="0"/>
              </a:rPr>
              <a:t>заказчика</a:t>
            </a:r>
            <a:endParaRPr lang="ru-RU" sz="1400" dirty="0">
              <a:solidFill>
                <a:srgbClr val="F4ADBB"/>
              </a:solidFill>
              <a:latin typeface="Montserra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9445A0-8DCB-9C9D-1FDA-6FF02100D75C}"/>
              </a:ext>
            </a:extLst>
          </p:cNvPr>
          <p:cNvSpPr txBox="1"/>
          <p:nvPr/>
        </p:nvSpPr>
        <p:spPr>
          <a:xfrm>
            <a:off x="7535640" y="861308"/>
            <a:ext cx="2278332" cy="59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600" b="1" dirty="0">
                <a:solidFill>
                  <a:srgbClr val="F4ADBB"/>
                </a:solidFill>
                <a:latin typeface="Montserrat SemiBold" pitchFamily="2" charset="0"/>
              </a:rPr>
              <a:t>15 </a:t>
            </a:r>
          </a:p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rgbClr val="F4ADBB"/>
                </a:solidFill>
                <a:latin typeface="Montserrat" pitchFamily="2" charset="0"/>
              </a:rPr>
              <a:t>поставщиков</a:t>
            </a:r>
            <a:endParaRPr lang="ru-RU" sz="1400" dirty="0">
              <a:solidFill>
                <a:srgbClr val="F4ADBB"/>
              </a:solidFill>
              <a:latin typeface="Montserrat" pitchFamily="2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35E52B4-5AF0-33DE-5446-EAE47D5152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6537" y="700296"/>
            <a:ext cx="433258" cy="458531"/>
          </a:xfrm>
          <a:prstGeom prst="rect">
            <a:avLst/>
          </a:prstGeom>
        </p:spPr>
      </p:pic>
      <p:pic>
        <p:nvPicPr>
          <p:cNvPr id="39" name="Picture 2" descr="АО «Концерн ВКО “Алмаз-Антей”»: финансовые показатели - топ 100 компаний -  Коммерсантъ">
            <a:extLst>
              <a:ext uri="{FF2B5EF4-FFF2-40B4-BE49-F238E27FC236}">
                <a16:creationId xmlns:a16="http://schemas.microsoft.com/office/drawing/2014/main" id="{F7C2DC88-1A7F-3975-BD36-DC1DA5E2E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1" t="11299" r="25191" b="9849"/>
          <a:stretch/>
        </p:blipFill>
        <p:spPr bwMode="auto">
          <a:xfrm>
            <a:off x="10949174" y="699509"/>
            <a:ext cx="516978" cy="4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Благодарственное письмо от АО «ОДК Климов»">
            <a:extLst>
              <a:ext uri="{FF2B5EF4-FFF2-40B4-BE49-F238E27FC236}">
                <a16:creationId xmlns:a16="http://schemas.microsoft.com/office/drawing/2014/main" id="{B159B51C-767D-C9B7-57A0-52BB50293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38" y="1224640"/>
            <a:ext cx="771183" cy="2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Вакансии компании Вириал - работа в Санкт-Петербурге, Гатчине">
            <a:extLst>
              <a:ext uri="{FF2B5EF4-FFF2-40B4-BE49-F238E27FC236}">
                <a16:creationId xmlns:a16="http://schemas.microsoft.com/office/drawing/2014/main" id="{347E0918-94AF-C908-57D3-4BD905488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54" y="1196331"/>
            <a:ext cx="548159" cy="30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85FFDF1-E76E-041D-DA7F-F076FE5E16B7}"/>
              </a:ext>
            </a:extLst>
          </p:cNvPr>
          <p:cNvSpPr txBox="1"/>
          <p:nvPr/>
        </p:nvSpPr>
        <p:spPr>
          <a:xfrm>
            <a:off x="400573" y="1797859"/>
            <a:ext cx="6158761" cy="290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b="1" dirty="0">
                <a:effectLst/>
                <a:latin typeface="Montserrat SemiBold" pitchFamily="2" charset="0"/>
              </a:rPr>
              <a:t>C</a:t>
            </a:r>
            <a:r>
              <a:rPr lang="ru-RU" sz="1600" b="1" dirty="0" err="1">
                <a:effectLst/>
                <a:latin typeface="Montserrat SemiBold" pitchFamily="2" charset="0"/>
              </a:rPr>
              <a:t>ервис</a:t>
            </a:r>
            <a:r>
              <a:rPr lang="ru-RU" sz="1600" b="1" dirty="0">
                <a:effectLst/>
                <a:latin typeface="Montserrat SemiBold" pitchFamily="2" charset="0"/>
              </a:rPr>
              <a:t> </a:t>
            </a:r>
            <a:r>
              <a:rPr lang="ru-RU" sz="1600" b="1" dirty="0" err="1">
                <a:effectLst/>
                <a:latin typeface="Montserrat SemiBold" pitchFamily="2" charset="0"/>
              </a:rPr>
              <a:t>импортозамещения</a:t>
            </a:r>
            <a:endParaRPr lang="ru-RU" sz="1600" b="1" dirty="0">
              <a:effectLst/>
              <a:latin typeface="Montserrat SemiBold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02C767-B410-9C59-97AB-BB1D7C110583}"/>
              </a:ext>
            </a:extLst>
          </p:cNvPr>
          <p:cNvSpPr txBox="1"/>
          <p:nvPr/>
        </p:nvSpPr>
        <p:spPr>
          <a:xfrm>
            <a:off x="418384" y="753952"/>
            <a:ext cx="6817303" cy="265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>
                <a:effectLst/>
                <a:latin typeface="Montserrat SemiBold" pitchFamily="2" charset="0"/>
              </a:rPr>
              <a:t>Конференция поставщиков </a:t>
            </a:r>
            <a:r>
              <a:rPr lang="ru-RU" sz="1400" b="1" dirty="0">
                <a:latin typeface="Montserrat SemiBold" pitchFamily="2" charset="0"/>
              </a:rPr>
              <a:t>и</a:t>
            </a:r>
            <a:r>
              <a:rPr lang="ru-RU" sz="1400" b="1" dirty="0">
                <a:effectLst/>
                <a:latin typeface="Montserrat SemiBold" pitchFamily="2" charset="0"/>
              </a:rPr>
              <a:t> производителей инструмента 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836F9265-4D56-F99B-F42C-EC6ACD3BC937}"/>
              </a:ext>
            </a:extLst>
          </p:cNvPr>
          <p:cNvSpPr/>
          <p:nvPr/>
        </p:nvSpPr>
        <p:spPr>
          <a:xfrm>
            <a:off x="504603" y="1096589"/>
            <a:ext cx="1599294" cy="2837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7" dirty="0">
              <a:solidFill>
                <a:srgbClr val="43B1F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AF05AE-CC4B-EE32-7597-2D99F7EE12F3}"/>
              </a:ext>
            </a:extLst>
          </p:cNvPr>
          <p:cNvSpPr txBox="1"/>
          <p:nvPr/>
        </p:nvSpPr>
        <p:spPr>
          <a:xfrm>
            <a:off x="558953" y="1113030"/>
            <a:ext cx="1490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7F7F7F"/>
                </a:solidFill>
                <a:latin typeface="Montserrat SemiBold" pitchFamily="2" charset="0"/>
                <a:cs typeface="Arial Black" panose="020B0604020202020204" pitchFamily="34" charset="0"/>
              </a:rPr>
              <a:t>4 – 8 АПРЕЛЯ 2022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21C2191-4BBF-E38E-B624-AB33E5C9AE38}"/>
              </a:ext>
            </a:extLst>
          </p:cNvPr>
          <p:cNvSpPr/>
          <p:nvPr/>
        </p:nvSpPr>
        <p:spPr>
          <a:xfrm>
            <a:off x="2164032" y="1064607"/>
            <a:ext cx="450380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>
                <a:latin typeface="Montserrat" pitchFamily="2" charset="0"/>
              </a:rPr>
              <a:t>1-ый этап прошел в рамках образовательного интенсива «Генеральный конструктор»</a:t>
            </a:r>
          </a:p>
        </p:txBody>
      </p:sp>
    </p:spTree>
    <p:extLst>
      <p:ext uri="{BB962C8B-B14F-4D97-AF65-F5344CB8AC3E}">
        <p14:creationId xmlns:p14="http://schemas.microsoft.com/office/powerpoint/2010/main" val="427102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0FA1E020-298F-BA4B-BB35-88AEE3493774}"/>
              </a:ext>
            </a:extLst>
          </p:cNvPr>
          <p:cNvSpPr/>
          <p:nvPr/>
        </p:nvSpPr>
        <p:spPr>
          <a:xfrm>
            <a:off x="2354874" y="2804628"/>
            <a:ext cx="2676248" cy="624880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615328F-927D-2C44-9DA6-9CD912C42AE5}"/>
              </a:ext>
            </a:extLst>
          </p:cNvPr>
          <p:cNvSpPr/>
          <p:nvPr/>
        </p:nvSpPr>
        <p:spPr>
          <a:xfrm>
            <a:off x="212607" y="2500321"/>
            <a:ext cx="1755409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F4860-1BA2-024C-9907-FF0B38CD81B6}"/>
              </a:ext>
            </a:extLst>
          </p:cNvPr>
          <p:cNvSpPr txBox="1"/>
          <p:nvPr/>
        </p:nvSpPr>
        <p:spPr>
          <a:xfrm>
            <a:off x="190149" y="187821"/>
            <a:ext cx="10607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Montserrat SemiBold" pitchFamily="2" charset="0"/>
              </a:rPr>
              <a:t>НОВЫЕ ПРОГРАММЫ ФОНДА РАЗВИТИЯ ПРОМЫШЛЕННОСТИ САНКТ-ПЕТЕРБУРГА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8D4F5F-1841-B140-A0D2-56AFF20E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84" y="78556"/>
            <a:ext cx="1240102" cy="5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19666C-E1EA-F24A-B0F2-C8165B865DFE}"/>
              </a:ext>
            </a:extLst>
          </p:cNvPr>
          <p:cNvSpPr txBox="1"/>
          <p:nvPr/>
        </p:nvSpPr>
        <p:spPr>
          <a:xfrm>
            <a:off x="2663745" y="687839"/>
            <a:ext cx="3633604" cy="536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Программа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«Займы на технологическое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присоединение»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4112F2-900D-3F4C-911A-48DC2C331C83}"/>
              </a:ext>
            </a:extLst>
          </p:cNvPr>
          <p:cNvSpPr/>
          <p:nvPr/>
        </p:nvSpPr>
        <p:spPr>
          <a:xfrm>
            <a:off x="2259289" y="1221003"/>
            <a:ext cx="3181562" cy="112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Займы на оплату работ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по подключению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(технологическому присоединению) объектов промышленной инфраструктуры к сетям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инженерно-технического обеспечения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1A550-0406-D441-AB1B-FEBB2F0DB824}"/>
              </a:ext>
            </a:extLst>
          </p:cNvPr>
          <p:cNvSpPr txBox="1"/>
          <p:nvPr/>
        </p:nvSpPr>
        <p:spPr>
          <a:xfrm>
            <a:off x="320003" y="2544053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РАЗМЕР ЗАЙМА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BAF2-760E-924B-9226-74690645FC70}"/>
              </a:ext>
            </a:extLst>
          </p:cNvPr>
          <p:cNvSpPr txBox="1"/>
          <p:nvPr/>
        </p:nvSpPr>
        <p:spPr>
          <a:xfrm>
            <a:off x="2902276" y="2468412"/>
            <a:ext cx="28985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50 – 300 млн руб.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B7A1A0-1D85-3F49-8B07-E7875E67A979}"/>
              </a:ext>
            </a:extLst>
          </p:cNvPr>
          <p:cNvSpPr/>
          <p:nvPr/>
        </p:nvSpPr>
        <p:spPr>
          <a:xfrm>
            <a:off x="2277935" y="4735595"/>
            <a:ext cx="2630423" cy="77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effectLst/>
                <a:latin typeface="Montserrat Medium" pitchFamily="2" charset="0"/>
              </a:rPr>
              <a:t>Промышленные предприятия, </a:t>
            </a:r>
            <a:r>
              <a:rPr lang="ru-RU" sz="1100" dirty="0">
                <a:latin typeface="Montserrat Medium" pitchFamily="2" charset="0"/>
              </a:rPr>
              <a:t>основной вид экономической деятельности которых включен </a:t>
            </a:r>
          </a:p>
          <a:p>
            <a:pPr>
              <a:lnSpc>
                <a:spcPct val="80000"/>
              </a:lnSpc>
            </a:pPr>
            <a:r>
              <a:rPr lang="ru-RU" sz="1100" dirty="0">
                <a:latin typeface="Montserrat Medium" pitchFamily="2" charset="0"/>
              </a:rPr>
              <a:t>в раздел С «Обрабатывающие производства»</a:t>
            </a:r>
            <a:endParaRPr lang="ru-RU" sz="1100" dirty="0">
              <a:effectLst/>
              <a:latin typeface="Montserrat Medium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26DA05F-7FD7-E947-8122-B5A4DBE444AC}"/>
              </a:ext>
            </a:extLst>
          </p:cNvPr>
          <p:cNvSpPr/>
          <p:nvPr/>
        </p:nvSpPr>
        <p:spPr>
          <a:xfrm>
            <a:off x="2478368" y="2822092"/>
            <a:ext cx="3154351" cy="58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effectLst/>
                <a:latin typeface="Montserrat" pitchFamily="2" charset="0"/>
              </a:rPr>
              <a:t>Софинансирование </a:t>
            </a:r>
            <a:r>
              <a:rPr lang="ru-RU" sz="1000" dirty="0">
                <a:latin typeface="Montserrat" pitchFamily="2" charset="0"/>
              </a:rPr>
              <a:t>заемщиком </a:t>
            </a:r>
          </a:p>
          <a:p>
            <a:pPr>
              <a:lnSpc>
                <a:spcPct val="80000"/>
              </a:lnSpc>
            </a:pPr>
            <a:r>
              <a:rPr lang="en-US" sz="1000" dirty="0">
                <a:latin typeface="Montserrat" pitchFamily="2" charset="0"/>
              </a:rPr>
              <a:t>≥ </a:t>
            </a:r>
            <a:r>
              <a:rPr lang="ru-RU" sz="1000" dirty="0">
                <a:latin typeface="Montserrat" pitchFamily="2" charset="0"/>
              </a:rPr>
              <a:t>30% от общего объема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запланированных на реализацию </a:t>
            </a:r>
          </a:p>
          <a:p>
            <a:pPr>
              <a:lnSpc>
                <a:spcPct val="80000"/>
              </a:lnSpc>
            </a:pPr>
            <a:r>
              <a:rPr lang="ru-RU" sz="1000" dirty="0">
                <a:latin typeface="Montserrat" pitchFamily="2" charset="0"/>
              </a:rPr>
              <a:t>проекта затрат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DF366F-596A-8640-9F1A-C8C6A2E54760}"/>
              </a:ext>
            </a:extLst>
          </p:cNvPr>
          <p:cNvSpPr txBox="1"/>
          <p:nvPr/>
        </p:nvSpPr>
        <p:spPr>
          <a:xfrm>
            <a:off x="6022737" y="673673"/>
            <a:ext cx="4251278" cy="832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Программа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«Займы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на приобретение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комплектующих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изделий»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074012A-FEA5-DF41-B9E0-0739E9880163}"/>
              </a:ext>
            </a:extLst>
          </p:cNvPr>
          <p:cNvSpPr/>
          <p:nvPr/>
        </p:nvSpPr>
        <p:spPr>
          <a:xfrm>
            <a:off x="5537448" y="1494683"/>
            <a:ext cx="2676378" cy="83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Займы на приобретение комплектующих изделий системообразующими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организациями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Санкт-Петербурга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5F6F14-F54B-8045-BB17-B3A1B4D745D1}"/>
              </a:ext>
            </a:extLst>
          </p:cNvPr>
          <p:cNvSpPr txBox="1"/>
          <p:nvPr/>
        </p:nvSpPr>
        <p:spPr>
          <a:xfrm>
            <a:off x="5965382" y="2785270"/>
            <a:ext cx="532731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5 – 50 млн руб.                             5 – 50 млн руб.</a:t>
            </a:r>
          </a:p>
          <a:p>
            <a:pPr>
              <a:lnSpc>
                <a:spcPct val="90000"/>
              </a:lnSpc>
            </a:pPr>
            <a:endParaRPr lang="ru-RU" sz="16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64A0FA-332A-2C44-A505-9054CDBB778C}"/>
              </a:ext>
            </a:extLst>
          </p:cNvPr>
          <p:cNvSpPr txBox="1"/>
          <p:nvPr/>
        </p:nvSpPr>
        <p:spPr>
          <a:xfrm>
            <a:off x="8662603" y="680439"/>
            <a:ext cx="3785766" cy="68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Программа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«Займы для производителей комплектующих изделий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промышленной продукции»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1FD7C4C-08CC-884D-9D5F-D7D0D519812A}"/>
              </a:ext>
            </a:extLst>
          </p:cNvPr>
          <p:cNvSpPr/>
          <p:nvPr/>
        </p:nvSpPr>
        <p:spPr>
          <a:xfrm>
            <a:off x="5566400" y="4738553"/>
            <a:ext cx="270453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effectLst/>
                <a:latin typeface="Montserrat Medium" pitchFamily="2" charset="0"/>
              </a:rPr>
              <a:t>Системообразующие организации Санкт-Петербурга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C5D4D45-E001-C042-95B4-84365F013562}"/>
              </a:ext>
            </a:extLst>
          </p:cNvPr>
          <p:cNvSpPr/>
          <p:nvPr/>
        </p:nvSpPr>
        <p:spPr>
          <a:xfrm>
            <a:off x="8158129" y="1362690"/>
            <a:ext cx="4354899" cy="8320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Займы на приобретение 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комплектующих изделий поставщиками </a:t>
            </a:r>
            <a:r>
              <a:rPr lang="ru-RU" sz="1200" b="1" dirty="0">
                <a:effectLst/>
                <a:latin typeface="Montserrat SemiBold" pitchFamily="2" charset="0"/>
              </a:rPr>
              <a:t>системообразующих организаций </a:t>
            </a:r>
          </a:p>
          <a:p>
            <a:pPr>
              <a:lnSpc>
                <a:spcPct val="80000"/>
              </a:lnSpc>
            </a:pPr>
            <a:r>
              <a:rPr lang="ru-RU" sz="1200" b="1" dirty="0">
                <a:effectLst/>
                <a:latin typeface="Montserrat SemiBold" pitchFamily="2" charset="0"/>
              </a:rPr>
              <a:t>Санкт-Петербурга </a:t>
            </a:r>
            <a:r>
              <a:rPr lang="ru-RU" sz="1200" dirty="0">
                <a:effectLst/>
                <a:latin typeface="Montserrat" pitchFamily="2" charset="0"/>
              </a:rPr>
              <a:t>и </a:t>
            </a:r>
            <a:r>
              <a:rPr lang="ru-RU" sz="1200" b="1" dirty="0">
                <a:effectLst/>
                <a:latin typeface="Montserrat SemiBold" pitchFamily="2" charset="0"/>
              </a:rPr>
              <a:t>исполнителей государственного оборонного заказа 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5A74326-4E03-284C-9CE5-66A3AFC67671}"/>
              </a:ext>
            </a:extLst>
          </p:cNvPr>
          <p:cNvSpPr/>
          <p:nvPr/>
        </p:nvSpPr>
        <p:spPr>
          <a:xfrm>
            <a:off x="8202746" y="4733078"/>
            <a:ext cx="3866092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effectLst/>
                <a:latin typeface="Montserrat Medium" pitchFamily="2" charset="0"/>
              </a:rPr>
              <a:t>Поставщики комплектующих изделий </a:t>
            </a:r>
          </a:p>
          <a:p>
            <a:pPr>
              <a:lnSpc>
                <a:spcPct val="80000"/>
              </a:lnSpc>
            </a:pPr>
            <a:r>
              <a:rPr lang="en-US" sz="1100" dirty="0">
                <a:effectLst/>
                <a:latin typeface="Montserrat Medium" pitchFamily="2" charset="0"/>
              </a:rPr>
              <a:t>II </a:t>
            </a:r>
            <a:r>
              <a:rPr lang="ru-RU" sz="1100" dirty="0">
                <a:effectLst/>
                <a:latin typeface="Montserrat Medium" pitchFamily="2" charset="0"/>
              </a:rPr>
              <a:t>и </a:t>
            </a:r>
            <a:r>
              <a:rPr lang="en-US" sz="1100" dirty="0">
                <a:effectLst/>
                <a:latin typeface="Montserrat Medium" pitchFamily="2" charset="0"/>
              </a:rPr>
              <a:t>III </a:t>
            </a:r>
            <a:r>
              <a:rPr lang="en-US" sz="1100" dirty="0">
                <a:latin typeface="Montserrat Medium" pitchFamily="2" charset="0"/>
              </a:rPr>
              <a:t> </a:t>
            </a:r>
            <a:r>
              <a:rPr lang="ru-RU" sz="1100" dirty="0">
                <a:latin typeface="Montserrat Medium" pitchFamily="2" charset="0"/>
              </a:rPr>
              <a:t>уровней системообразующих предприятий Санкт-Петербурга и исполнителей государственного оборонного заказа </a:t>
            </a:r>
          </a:p>
          <a:p>
            <a:pPr>
              <a:lnSpc>
                <a:spcPct val="80000"/>
              </a:lnSpc>
            </a:pPr>
            <a:r>
              <a:rPr lang="ru-RU" sz="1100" dirty="0">
                <a:latin typeface="Montserrat Medium" pitchFamily="2" charset="0"/>
              </a:rPr>
              <a:t>из Санкт-Петербурга, основной вид экономической деятельности которых включен в раздел С «Обрабатывающие производства»</a:t>
            </a:r>
            <a:endParaRPr lang="ru-RU" sz="1100" dirty="0">
              <a:effectLst/>
              <a:latin typeface="Montserrat Medium" pitchFamily="2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052786E-752F-6F46-A71E-20C310C180E9}"/>
              </a:ext>
            </a:extLst>
          </p:cNvPr>
          <p:cNvCxnSpPr>
            <a:cxnSpLocks/>
          </p:cNvCxnSpPr>
          <p:nvPr/>
        </p:nvCxnSpPr>
        <p:spPr>
          <a:xfrm>
            <a:off x="240701" y="2365657"/>
            <a:ext cx="11617388" cy="0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FB0AB5B-5359-B645-A4AC-B62544C849F0}"/>
              </a:ext>
            </a:extLst>
          </p:cNvPr>
          <p:cNvCxnSpPr>
            <a:cxnSpLocks/>
          </p:cNvCxnSpPr>
          <p:nvPr/>
        </p:nvCxnSpPr>
        <p:spPr>
          <a:xfrm flipV="1">
            <a:off x="5404324" y="687839"/>
            <a:ext cx="0" cy="5860213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12D9264-35C5-404B-91A7-449A9617D0FF}"/>
              </a:ext>
            </a:extLst>
          </p:cNvPr>
          <p:cNvCxnSpPr>
            <a:cxnSpLocks/>
          </p:cNvCxnSpPr>
          <p:nvPr/>
        </p:nvCxnSpPr>
        <p:spPr>
          <a:xfrm flipV="1">
            <a:off x="8119002" y="674076"/>
            <a:ext cx="434" cy="5873976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EBEBE840-14BB-544F-A2D9-EC7470536414}"/>
              </a:ext>
            </a:extLst>
          </p:cNvPr>
          <p:cNvSpPr/>
          <p:nvPr/>
        </p:nvSpPr>
        <p:spPr>
          <a:xfrm>
            <a:off x="2354874" y="5864252"/>
            <a:ext cx="9536708" cy="303054"/>
          </a:xfrm>
          <a:prstGeom prst="roundRect">
            <a:avLst>
              <a:gd name="adj" fmla="val 30392"/>
            </a:avLst>
          </a:prstGeom>
          <a:solidFill>
            <a:srgbClr val="134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FE4A5D-F097-4649-83A4-CA30AF30ACD6}"/>
              </a:ext>
            </a:extLst>
          </p:cNvPr>
          <p:cNvSpPr txBox="1"/>
          <p:nvPr/>
        </p:nvSpPr>
        <p:spPr>
          <a:xfrm>
            <a:off x="3105322" y="5863877"/>
            <a:ext cx="1543356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 SemiBold" pitchFamily="2" charset="0"/>
              </a:rPr>
              <a:t>2 млрд руб. </a:t>
            </a:r>
            <a:endParaRPr lang="ru-RU" sz="11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85A03DB-4933-D34D-BD0B-8996C2C75C01}"/>
              </a:ext>
            </a:extLst>
          </p:cNvPr>
          <p:cNvSpPr/>
          <p:nvPr/>
        </p:nvSpPr>
        <p:spPr>
          <a:xfrm>
            <a:off x="4280801" y="5893656"/>
            <a:ext cx="6253194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bg1"/>
                </a:solidFill>
                <a:latin typeface="Montserrat Medium" pitchFamily="2" charset="0"/>
              </a:rPr>
              <a:t>– </a:t>
            </a:r>
            <a:r>
              <a:rPr lang="ru-RU" sz="1200" dirty="0" err="1">
                <a:solidFill>
                  <a:schemeClr val="bg1"/>
                </a:solidFill>
                <a:effectLst/>
                <a:latin typeface="Montserrat Medium" pitchFamily="2" charset="0"/>
              </a:rPr>
              <a:t>докапитализация</a:t>
            </a:r>
            <a:r>
              <a:rPr lang="ru-RU" sz="1200" dirty="0">
                <a:solidFill>
                  <a:schemeClr val="bg1"/>
                </a:solidFill>
                <a:effectLst/>
                <a:latin typeface="Montserrat Medium" pitchFamily="2" charset="0"/>
              </a:rPr>
              <a:t> Фонда развития промышленности Санкт-Петербурга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C30292F-1B1B-FF4E-BB08-26147D72F0F5}"/>
              </a:ext>
            </a:extLst>
          </p:cNvPr>
          <p:cNvSpPr txBox="1"/>
          <p:nvPr/>
        </p:nvSpPr>
        <p:spPr>
          <a:xfrm>
            <a:off x="3198462" y="6234120"/>
            <a:ext cx="887309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0,5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млрд руб.                                  </a:t>
            </a: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1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млрд руб.                                          </a:t>
            </a: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0,5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млрд руб.</a:t>
            </a:r>
            <a:r>
              <a:rPr lang="ru-RU" sz="1200" b="1" dirty="0">
                <a:solidFill>
                  <a:srgbClr val="1346A5"/>
                </a:solidFill>
                <a:latin typeface="Montserrat" pitchFamily="2" charset="0"/>
              </a:rPr>
              <a:t> </a:t>
            </a:r>
            <a:endParaRPr lang="ru-RU" sz="1200" dirty="0">
              <a:latin typeface="Montserrat" pitchFamily="2" charset="0"/>
            </a:endParaRPr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61BDD18F-D81A-1D4E-AFC6-F0EA121F3B00}"/>
              </a:ext>
            </a:extLst>
          </p:cNvPr>
          <p:cNvCxnSpPr>
            <a:cxnSpLocks/>
          </p:cNvCxnSpPr>
          <p:nvPr/>
        </p:nvCxnSpPr>
        <p:spPr>
          <a:xfrm>
            <a:off x="230069" y="3490207"/>
            <a:ext cx="11617388" cy="0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6126E6B0-FFA4-7F4C-AFE6-5D63D77C1455}"/>
              </a:ext>
            </a:extLst>
          </p:cNvPr>
          <p:cNvSpPr/>
          <p:nvPr/>
        </p:nvSpPr>
        <p:spPr>
          <a:xfrm>
            <a:off x="217374" y="3581455"/>
            <a:ext cx="1750642" cy="4706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DBBB07-60E2-6847-B786-EF9775B5E921}"/>
              </a:ext>
            </a:extLst>
          </p:cNvPr>
          <p:cNvSpPr txBox="1"/>
          <p:nvPr/>
        </p:nvSpPr>
        <p:spPr>
          <a:xfrm>
            <a:off x="138876" y="3578862"/>
            <a:ext cx="190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ПРОЦЕНТНАЯ </a:t>
            </a:r>
          </a:p>
          <a:p>
            <a:pPr algn="ctr"/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СТАВКА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BCB7349E-3421-674D-8108-7F9586A37641}"/>
              </a:ext>
            </a:extLst>
          </p:cNvPr>
          <p:cNvCxnSpPr>
            <a:cxnSpLocks/>
          </p:cNvCxnSpPr>
          <p:nvPr/>
        </p:nvCxnSpPr>
        <p:spPr>
          <a:xfrm>
            <a:off x="230069" y="4137372"/>
            <a:ext cx="11617388" cy="0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87E4BC91-1294-8F4C-A08C-0A2B9F3E23D9}"/>
              </a:ext>
            </a:extLst>
          </p:cNvPr>
          <p:cNvSpPr/>
          <p:nvPr/>
        </p:nvSpPr>
        <p:spPr>
          <a:xfrm>
            <a:off x="232912" y="4217976"/>
            <a:ext cx="1756800" cy="363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75B58D8-EF7B-224D-829A-EEFFAF92B358}"/>
              </a:ext>
            </a:extLst>
          </p:cNvPr>
          <p:cNvSpPr txBox="1"/>
          <p:nvPr/>
        </p:nvSpPr>
        <p:spPr>
          <a:xfrm>
            <a:off x="487782" y="4259609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СРОК ЗАЙМА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84B7B71-3A99-314C-A7BC-85FA0491BBB8}"/>
              </a:ext>
            </a:extLst>
          </p:cNvPr>
          <p:cNvCxnSpPr>
            <a:cxnSpLocks/>
          </p:cNvCxnSpPr>
          <p:nvPr/>
        </p:nvCxnSpPr>
        <p:spPr>
          <a:xfrm>
            <a:off x="240702" y="4668885"/>
            <a:ext cx="11617388" cy="0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71204039-CBD1-A948-B490-80E01E8B877A}"/>
              </a:ext>
            </a:extLst>
          </p:cNvPr>
          <p:cNvSpPr/>
          <p:nvPr/>
        </p:nvSpPr>
        <p:spPr>
          <a:xfrm>
            <a:off x="243423" y="4742404"/>
            <a:ext cx="1756800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CC1267-EACC-AB41-8C50-5A19036D1F84}"/>
              </a:ext>
            </a:extLst>
          </p:cNvPr>
          <p:cNvSpPr txBox="1"/>
          <p:nvPr/>
        </p:nvSpPr>
        <p:spPr>
          <a:xfrm>
            <a:off x="613176" y="4784176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ЗАЕМЩИК</a:t>
            </a: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2E4CE9E-CBA0-1344-81DE-5DC74689667E}"/>
              </a:ext>
            </a:extLst>
          </p:cNvPr>
          <p:cNvSpPr/>
          <p:nvPr/>
        </p:nvSpPr>
        <p:spPr>
          <a:xfrm>
            <a:off x="243423" y="6156041"/>
            <a:ext cx="1756800" cy="363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7C926B-348F-034D-86D1-A7A75DF2C8CC}"/>
              </a:ext>
            </a:extLst>
          </p:cNvPr>
          <p:cNvSpPr txBox="1"/>
          <p:nvPr/>
        </p:nvSpPr>
        <p:spPr>
          <a:xfrm>
            <a:off x="657576" y="6194118"/>
            <a:ext cx="961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ЛИМИТЫ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10B5FB-AF9B-B54D-9719-4DD669A43EB2}"/>
              </a:ext>
            </a:extLst>
          </p:cNvPr>
          <p:cNvSpPr txBox="1"/>
          <p:nvPr/>
        </p:nvSpPr>
        <p:spPr>
          <a:xfrm>
            <a:off x="3741879" y="3643341"/>
            <a:ext cx="746587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3</a:t>
            </a:r>
            <a:r>
              <a:rPr lang="en-US" sz="1600" b="1" dirty="0">
                <a:solidFill>
                  <a:srgbClr val="1346A5"/>
                </a:solidFill>
                <a:latin typeface="Montserrat SemiBold" pitchFamily="2" charset="0"/>
              </a:rPr>
              <a:t>%</a:t>
            </a: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                                             5</a:t>
            </a:r>
            <a:r>
              <a:rPr lang="en-US" sz="1600" b="1" dirty="0">
                <a:solidFill>
                  <a:srgbClr val="1346A5"/>
                </a:solidFill>
                <a:latin typeface="Montserrat SemiBold" pitchFamily="2" charset="0"/>
              </a:rPr>
              <a:t>%                                                  </a:t>
            </a: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    </a:t>
            </a:r>
            <a:r>
              <a:rPr lang="en-US" sz="1600" b="1" dirty="0">
                <a:solidFill>
                  <a:srgbClr val="1346A5"/>
                </a:solidFill>
                <a:latin typeface="Montserrat SemiBold" pitchFamily="2" charset="0"/>
              </a:rPr>
              <a:t>3%</a:t>
            </a:r>
            <a:endParaRPr lang="ru-RU" sz="1000" dirty="0">
              <a:latin typeface="Montserrat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D937C2C-F1B7-554A-8567-DA5E2F99FCD9}"/>
              </a:ext>
            </a:extLst>
          </p:cNvPr>
          <p:cNvSpPr txBox="1"/>
          <p:nvPr/>
        </p:nvSpPr>
        <p:spPr>
          <a:xfrm>
            <a:off x="3408995" y="4248406"/>
            <a:ext cx="8298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до 5 лет</a:t>
            </a:r>
            <a:r>
              <a:rPr lang="en-US" sz="1600" b="1" dirty="0">
                <a:solidFill>
                  <a:srgbClr val="1346A5"/>
                </a:solidFill>
                <a:latin typeface="Montserrat SemiBold" pitchFamily="2" charset="0"/>
              </a:rPr>
              <a:t>                                    </a:t>
            </a: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до 1 года                                        до 2 лет</a:t>
            </a:r>
            <a:r>
              <a:rPr lang="en-US" sz="1600" b="1" dirty="0">
                <a:solidFill>
                  <a:srgbClr val="1346A5"/>
                </a:solidFill>
                <a:latin typeface="Montserrat SemiBold" pitchFamily="2" charset="0"/>
              </a:rPr>
              <a:t>                   </a:t>
            </a:r>
            <a:endParaRPr lang="ru-RU" sz="1200" dirty="0">
              <a:latin typeface="Montserrat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3C43A4-3235-924F-8409-BA35E1AE8DF4}"/>
              </a:ext>
            </a:extLst>
          </p:cNvPr>
          <p:cNvSpPr txBox="1"/>
          <p:nvPr/>
        </p:nvSpPr>
        <p:spPr>
          <a:xfrm>
            <a:off x="2259289" y="664238"/>
            <a:ext cx="5268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917D2C-A7B6-2642-A574-1959BBFDBB0E}"/>
              </a:ext>
            </a:extLst>
          </p:cNvPr>
          <p:cNvSpPr txBox="1"/>
          <p:nvPr/>
        </p:nvSpPr>
        <p:spPr>
          <a:xfrm>
            <a:off x="5543375" y="657704"/>
            <a:ext cx="5268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02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75F2AE-2A3F-884B-A934-966BE0DC8AD7}"/>
              </a:ext>
            </a:extLst>
          </p:cNvPr>
          <p:cNvSpPr txBox="1"/>
          <p:nvPr/>
        </p:nvSpPr>
        <p:spPr>
          <a:xfrm>
            <a:off x="8167301" y="660430"/>
            <a:ext cx="52684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03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4F68345-F47A-C340-BBE2-0E8E55585C83}"/>
              </a:ext>
            </a:extLst>
          </p:cNvPr>
          <p:cNvSpPr txBox="1"/>
          <p:nvPr/>
        </p:nvSpPr>
        <p:spPr>
          <a:xfrm>
            <a:off x="11592443" y="243073"/>
            <a:ext cx="527668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6/10</a:t>
            </a:r>
          </a:p>
        </p:txBody>
      </p:sp>
    </p:spTree>
    <p:extLst>
      <p:ext uri="{BB962C8B-B14F-4D97-AF65-F5344CB8AC3E}">
        <p14:creationId xmlns:p14="http://schemas.microsoft.com/office/powerpoint/2010/main" val="1988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9E43A9A4-6109-E841-9B77-C63403471147}"/>
              </a:ext>
            </a:extLst>
          </p:cNvPr>
          <p:cNvSpPr/>
          <p:nvPr/>
        </p:nvSpPr>
        <p:spPr>
          <a:xfrm>
            <a:off x="5440632" y="1110532"/>
            <a:ext cx="2840454" cy="1640217"/>
          </a:xfrm>
          <a:prstGeom prst="roundRect">
            <a:avLst>
              <a:gd name="adj" fmla="val 9794"/>
            </a:avLst>
          </a:prstGeom>
          <a:solidFill>
            <a:srgbClr val="E8ECF6"/>
          </a:solidFill>
          <a:ln>
            <a:solidFill>
              <a:srgbClr val="E8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55F44B26-B8F6-904C-B2B4-277B853DE8BF}"/>
              </a:ext>
            </a:extLst>
          </p:cNvPr>
          <p:cNvSpPr/>
          <p:nvPr/>
        </p:nvSpPr>
        <p:spPr>
          <a:xfrm>
            <a:off x="5440632" y="3717067"/>
            <a:ext cx="2840454" cy="1395370"/>
          </a:xfrm>
          <a:prstGeom prst="roundRect">
            <a:avLst>
              <a:gd name="adj" fmla="val 9968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4DA0A6A8-7E2B-B34A-A986-F1699E0AA1F8}"/>
              </a:ext>
            </a:extLst>
          </p:cNvPr>
          <p:cNvSpPr/>
          <p:nvPr/>
        </p:nvSpPr>
        <p:spPr>
          <a:xfrm>
            <a:off x="533025" y="1110532"/>
            <a:ext cx="3912904" cy="1648994"/>
          </a:xfrm>
          <a:prstGeom prst="roundRect">
            <a:avLst>
              <a:gd name="adj" fmla="val 9157"/>
            </a:avLst>
          </a:prstGeom>
          <a:solidFill>
            <a:schemeClr val="bg1">
              <a:alpha val="10000"/>
            </a:schemeClr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F4860-1BA2-024C-9907-FF0B38CD81B6}"/>
              </a:ext>
            </a:extLst>
          </p:cNvPr>
          <p:cNvSpPr txBox="1"/>
          <p:nvPr/>
        </p:nvSpPr>
        <p:spPr>
          <a:xfrm>
            <a:off x="420500" y="348056"/>
            <a:ext cx="1207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SemiBold" pitchFamily="2" charset="0"/>
              </a:rPr>
              <a:t>МЕХАНИЗМ ПОДДЕРЖКИ МАЛЫХ ПРОИЗВОДСТВЕННЫХ ПРЕДПРИЯТИЙ </a:t>
            </a:r>
          </a:p>
          <a:p>
            <a:r>
              <a:rPr lang="ru-RU" b="1" dirty="0">
                <a:latin typeface="Montserrat SemiBold" pitchFamily="2" charset="0"/>
              </a:rPr>
              <a:t>С ИСПОЛЬЗОВАНИЕМ ЗАЙМА ФОНДА СОДЕЙСТВИЯ КРЕДИТОВАНИЮ МСБ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F1D03014-1A62-A741-96C2-D49621DB6C96}"/>
              </a:ext>
            </a:extLst>
          </p:cNvPr>
          <p:cNvCxnSpPr>
            <a:cxnSpLocks/>
          </p:cNvCxnSpPr>
          <p:nvPr/>
        </p:nvCxnSpPr>
        <p:spPr>
          <a:xfrm>
            <a:off x="4580299" y="1843928"/>
            <a:ext cx="762361" cy="0"/>
          </a:xfrm>
          <a:prstGeom prst="straightConnector1">
            <a:avLst/>
          </a:prstGeom>
          <a:ln w="19050">
            <a:solidFill>
              <a:srgbClr val="1346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 descr="Шестеренки со сплошной заливкой">
            <a:extLst>
              <a:ext uri="{FF2B5EF4-FFF2-40B4-BE49-F238E27FC236}">
                <a16:creationId xmlns:a16="http://schemas.microsoft.com/office/drawing/2014/main" id="{96E5AA47-954A-D648-8D36-7B369FB2F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010824">
            <a:off x="6320951" y="1038342"/>
            <a:ext cx="1018728" cy="1018728"/>
          </a:xfrm>
          <a:prstGeom prst="rect">
            <a:avLst/>
          </a:prstGeom>
        </p:spPr>
      </p:pic>
      <p:pic>
        <p:nvPicPr>
          <p:cNvPr id="41" name="Picture 2" descr="Фонд содействия кредитованию малого и среднего бизнеса">
            <a:extLst>
              <a:ext uri="{FF2B5EF4-FFF2-40B4-BE49-F238E27FC236}">
                <a16:creationId xmlns:a16="http://schemas.microsoft.com/office/drawing/2014/main" id="{A7EFF42B-2D52-0440-BC64-528B2DE1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44" y="1212264"/>
            <a:ext cx="2819213" cy="8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2BF7753A-2987-3741-B372-2754387AAA19}"/>
              </a:ext>
            </a:extLst>
          </p:cNvPr>
          <p:cNvSpPr/>
          <p:nvPr/>
        </p:nvSpPr>
        <p:spPr>
          <a:xfrm>
            <a:off x="1031543" y="2157193"/>
            <a:ext cx="2884563" cy="446644"/>
          </a:xfrm>
          <a:prstGeom prst="roundRect">
            <a:avLst>
              <a:gd name="adj" fmla="val 50000"/>
            </a:avLst>
          </a:prstGeom>
          <a:solidFill>
            <a:srgbClr val="1346A5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BB88220-AA37-D147-87B3-A4CAAAA9D758}"/>
              </a:ext>
            </a:extLst>
          </p:cNvPr>
          <p:cNvSpPr txBox="1"/>
          <p:nvPr/>
        </p:nvSpPr>
        <p:spPr>
          <a:xfrm>
            <a:off x="885444" y="2265116"/>
            <a:ext cx="3247164" cy="265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 SemiBold" pitchFamily="2" charset="0"/>
              </a:rPr>
              <a:t>БЕЗЗАЛОГОВЫЕ ЗАЙМЫ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4B6619-70FC-604A-8B83-1D66C00B02EE}"/>
              </a:ext>
            </a:extLst>
          </p:cNvPr>
          <p:cNvSpPr txBox="1"/>
          <p:nvPr/>
        </p:nvSpPr>
        <p:spPr>
          <a:xfrm>
            <a:off x="5481251" y="1944466"/>
            <a:ext cx="269812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МАЛЫЕ ПРОИЗВОДСТВЕННЫЕ ПРЕДПРИЯТИЯ</a:t>
            </a:r>
          </a:p>
        </p:txBody>
      </p:sp>
      <p:pic>
        <p:nvPicPr>
          <p:cNvPr id="11" name="Рисунок 10" descr="Фабрика со сплошной заливкой">
            <a:extLst>
              <a:ext uri="{FF2B5EF4-FFF2-40B4-BE49-F238E27FC236}">
                <a16:creationId xmlns:a16="http://schemas.microsoft.com/office/drawing/2014/main" id="{4BB05FCF-E5F4-1F47-A051-3FBE5C8240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6176" y="3733426"/>
            <a:ext cx="689942" cy="689942"/>
          </a:xfrm>
          <a:prstGeom prst="rect">
            <a:avLst/>
          </a:prstGeom>
        </p:spPr>
      </p:pic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1F1E1ECE-F927-A142-8533-786BAE8EE84B}"/>
              </a:ext>
            </a:extLst>
          </p:cNvPr>
          <p:cNvCxnSpPr>
            <a:cxnSpLocks/>
          </p:cNvCxnSpPr>
          <p:nvPr/>
        </p:nvCxnSpPr>
        <p:spPr>
          <a:xfrm>
            <a:off x="2487040" y="2613192"/>
            <a:ext cx="0" cy="445948"/>
          </a:xfrm>
          <a:prstGeom prst="straightConnector1">
            <a:avLst/>
          </a:prstGeom>
          <a:ln w="19050">
            <a:solidFill>
              <a:srgbClr val="1346A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DD6300FE-8472-B146-BA9D-EA2E5CBD3D99}"/>
              </a:ext>
            </a:extLst>
          </p:cNvPr>
          <p:cNvSpPr/>
          <p:nvPr/>
        </p:nvSpPr>
        <p:spPr>
          <a:xfrm>
            <a:off x="533025" y="3059140"/>
            <a:ext cx="3912904" cy="2055751"/>
          </a:xfrm>
          <a:prstGeom prst="roundRect">
            <a:avLst>
              <a:gd name="adj" fmla="val 6587"/>
            </a:avLst>
          </a:prstGeom>
          <a:noFill/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2F27D3-D7A6-5547-B6A8-D6E0441F3F62}"/>
              </a:ext>
            </a:extLst>
          </p:cNvPr>
          <p:cNvSpPr txBox="1"/>
          <p:nvPr/>
        </p:nvSpPr>
        <p:spPr>
          <a:xfrm>
            <a:off x="805399" y="3170906"/>
            <a:ext cx="324716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6A5"/>
                </a:solidFill>
                <a:latin typeface="Montserrat SemiBold" pitchFamily="2" charset="0"/>
              </a:rPr>
              <a:t> 5 </a:t>
            </a: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млн руб.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4BE47A-50CD-8846-9E65-F0F765561D47}"/>
              </a:ext>
            </a:extLst>
          </p:cNvPr>
          <p:cNvSpPr txBox="1"/>
          <p:nvPr/>
        </p:nvSpPr>
        <p:spPr>
          <a:xfrm>
            <a:off x="2272919" y="3547791"/>
            <a:ext cx="2006533" cy="2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процентная ставка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FC2515-CE4E-D249-B1BA-EFF2E150D165}"/>
              </a:ext>
            </a:extLst>
          </p:cNvPr>
          <p:cNvSpPr txBox="1"/>
          <p:nvPr/>
        </p:nvSpPr>
        <p:spPr>
          <a:xfrm>
            <a:off x="2272919" y="3210552"/>
            <a:ext cx="2136448" cy="2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сумма займа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202ECC6-50F2-6344-A247-F0A32341BE34}"/>
              </a:ext>
            </a:extLst>
          </p:cNvPr>
          <p:cNvSpPr txBox="1"/>
          <p:nvPr/>
        </p:nvSpPr>
        <p:spPr>
          <a:xfrm>
            <a:off x="1826689" y="3504114"/>
            <a:ext cx="520465" cy="34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6A5"/>
                </a:solidFill>
                <a:latin typeface="Montserrat SemiBold" pitchFamily="2" charset="0"/>
              </a:rPr>
              <a:t>1</a:t>
            </a:r>
            <a:r>
              <a:rPr lang="en-US" sz="2000" b="1" dirty="0">
                <a:solidFill>
                  <a:srgbClr val="1346A5"/>
                </a:solidFill>
                <a:latin typeface="Montserrat SemiBold" pitchFamily="2" charset="0"/>
              </a:rPr>
              <a:t>%</a:t>
            </a:r>
            <a:endParaRPr lang="ru-RU" sz="20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E64BE87-D48C-A949-ADC1-141DBC636D4C}"/>
              </a:ext>
            </a:extLst>
          </p:cNvPr>
          <p:cNvSpPr txBox="1"/>
          <p:nvPr/>
        </p:nvSpPr>
        <p:spPr>
          <a:xfrm>
            <a:off x="2264249" y="3877769"/>
            <a:ext cx="2006533" cy="2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срок займа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468222-7F59-E94C-AFD6-99A810727694}"/>
              </a:ext>
            </a:extLst>
          </p:cNvPr>
          <p:cNvSpPr txBox="1"/>
          <p:nvPr/>
        </p:nvSpPr>
        <p:spPr>
          <a:xfrm>
            <a:off x="1543913" y="3808177"/>
            <a:ext cx="938372" cy="34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6A5"/>
                </a:solidFill>
                <a:latin typeface="Montserrat SemiBold" pitchFamily="2" charset="0"/>
              </a:rPr>
              <a:t>1 </a:t>
            </a: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год</a:t>
            </a:r>
            <a:endParaRPr lang="ru-RU" sz="20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7DC0628C-45B7-D841-8728-F791FC5BE1C6}"/>
              </a:ext>
            </a:extLst>
          </p:cNvPr>
          <p:cNvSpPr/>
          <p:nvPr/>
        </p:nvSpPr>
        <p:spPr>
          <a:xfrm>
            <a:off x="626938" y="4210272"/>
            <a:ext cx="3698709" cy="817201"/>
          </a:xfrm>
          <a:prstGeom prst="roundRect">
            <a:avLst>
              <a:gd name="adj" fmla="val 0"/>
            </a:avLst>
          </a:prstGeom>
          <a:solidFill>
            <a:srgbClr val="E8ECF6"/>
          </a:solidFill>
          <a:ln>
            <a:solidFill>
              <a:srgbClr val="E8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EF8DEEF-8134-A842-83E3-CC036386E270}"/>
              </a:ext>
            </a:extLst>
          </p:cNvPr>
          <p:cNvSpPr txBox="1"/>
          <p:nvPr/>
        </p:nvSpPr>
        <p:spPr>
          <a:xfrm>
            <a:off x="1803665" y="4229033"/>
            <a:ext cx="324716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6A5"/>
                </a:solidFill>
                <a:latin typeface="Montserrat SemiBold" pitchFamily="2" charset="0"/>
              </a:rPr>
              <a:t>1 </a:t>
            </a: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млрд руб.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694F50-8CDF-5E46-83BA-DFA8C145D6D9}"/>
              </a:ext>
            </a:extLst>
          </p:cNvPr>
          <p:cNvSpPr txBox="1"/>
          <p:nvPr/>
        </p:nvSpPr>
        <p:spPr>
          <a:xfrm>
            <a:off x="574082" y="4504125"/>
            <a:ext cx="3835285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 err="1">
                <a:latin typeface="Montserrat" pitchFamily="2" charset="0"/>
              </a:rPr>
              <a:t>докапитализация</a:t>
            </a:r>
            <a:r>
              <a:rPr lang="ru-RU" sz="1400" dirty="0">
                <a:latin typeface="Montserrat" pitchFamily="2" charset="0"/>
              </a:rPr>
              <a:t> Фонда содействия кредитованию МСБ</a:t>
            </a: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231551F2-5641-5040-9B34-9EFEC167F91F}"/>
              </a:ext>
            </a:extLst>
          </p:cNvPr>
          <p:cNvCxnSpPr>
            <a:cxnSpLocks/>
          </p:cNvCxnSpPr>
          <p:nvPr/>
        </p:nvCxnSpPr>
        <p:spPr>
          <a:xfrm>
            <a:off x="6775059" y="2854122"/>
            <a:ext cx="0" cy="757989"/>
          </a:xfrm>
          <a:prstGeom prst="straightConnector1">
            <a:avLst/>
          </a:prstGeom>
          <a:ln w="19050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1346A5"/>
                </a:gs>
              </a:gsLst>
              <a:lin ang="162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A8EF3ED-56B6-7642-9C6A-C89B6666AEB3}"/>
              </a:ext>
            </a:extLst>
          </p:cNvPr>
          <p:cNvSpPr txBox="1"/>
          <p:nvPr/>
        </p:nvSpPr>
        <p:spPr>
          <a:xfrm>
            <a:off x="4578649" y="4404899"/>
            <a:ext cx="4604997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0"/>
              </a:rPr>
              <a:t>СИСТЕМООБРАЗУЮЩИЕ </a:t>
            </a:r>
          </a:p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0"/>
              </a:rPr>
              <a:t>ОРГАНИЗАЦИИ </a:t>
            </a:r>
          </a:p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Montserrat SemiBold" pitchFamily="2" charset="0"/>
              </a:rPr>
              <a:t>САНКТ-ПЕТЕРБУРГА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998B91-294E-8744-8527-06ED42552745}"/>
              </a:ext>
            </a:extLst>
          </p:cNvPr>
          <p:cNvSpPr txBox="1"/>
          <p:nvPr/>
        </p:nvSpPr>
        <p:spPr>
          <a:xfrm>
            <a:off x="5498988" y="2995069"/>
            <a:ext cx="1147816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dirty="0">
                <a:solidFill>
                  <a:srgbClr val="1346A5"/>
                </a:solidFill>
                <a:latin typeface="Montserrat" pitchFamily="2" charset="0"/>
              </a:rPr>
              <a:t>отгрузка продукта</a:t>
            </a: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D37F9DD6-BEB9-7148-A076-B3A3CE315335}"/>
              </a:ext>
            </a:extLst>
          </p:cNvPr>
          <p:cNvSpPr/>
          <p:nvPr/>
        </p:nvSpPr>
        <p:spPr>
          <a:xfrm>
            <a:off x="524420" y="5308665"/>
            <a:ext cx="11069826" cy="1172772"/>
          </a:xfrm>
          <a:prstGeom prst="roundRect">
            <a:avLst>
              <a:gd name="adj" fmla="val 0"/>
            </a:avLst>
          </a:prstGeom>
          <a:solidFill>
            <a:srgbClr val="F298AA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F7ACC9-C93E-AE4B-A932-2A6280049E1B}"/>
              </a:ext>
            </a:extLst>
          </p:cNvPr>
          <p:cNvSpPr txBox="1"/>
          <p:nvPr/>
        </p:nvSpPr>
        <p:spPr>
          <a:xfrm>
            <a:off x="659394" y="5409869"/>
            <a:ext cx="620315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298AA"/>
                </a:solidFill>
                <a:latin typeface="Montserrat SemiBold" pitchFamily="2" charset="0"/>
              </a:rPr>
              <a:t>01</a:t>
            </a:r>
            <a:endParaRPr lang="ru-RU" sz="2000" b="1" dirty="0">
              <a:solidFill>
                <a:srgbClr val="F298AA"/>
              </a:solidFill>
              <a:latin typeface="Montserrat SemiBold" pitchFamily="2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F298AA"/>
              </a:solidFill>
              <a:latin typeface="Montserrat SemiBold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9B85527-7504-4749-9DD1-68A70C3EBE30}"/>
              </a:ext>
            </a:extLst>
          </p:cNvPr>
          <p:cNvSpPr txBox="1"/>
          <p:nvPr/>
        </p:nvSpPr>
        <p:spPr>
          <a:xfrm>
            <a:off x="1221776" y="5404796"/>
            <a:ext cx="3780226" cy="9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Возможность для малых производственных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 предприятий стать поставщиком системообразующих организаций Санкт-Петербурга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81FD9F2-FE64-574F-A778-9101BE41D9B4}"/>
              </a:ext>
            </a:extLst>
          </p:cNvPr>
          <p:cNvSpPr txBox="1"/>
          <p:nvPr/>
        </p:nvSpPr>
        <p:spPr>
          <a:xfrm>
            <a:off x="5656967" y="5408561"/>
            <a:ext cx="620315" cy="6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F298AA"/>
                </a:solidFill>
                <a:latin typeface="Montserrat SemiBold" pitchFamily="2" charset="0"/>
              </a:rPr>
              <a:t>02</a:t>
            </a:r>
            <a:endParaRPr lang="ru-RU" sz="2000" b="1" dirty="0">
              <a:solidFill>
                <a:srgbClr val="F298AA"/>
              </a:solidFill>
              <a:latin typeface="Montserrat SemiBold" pitchFamily="2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F298AA"/>
              </a:solidFill>
              <a:latin typeface="Montserrat SemiBold" pitchFamily="2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EB90FC3-AF54-464B-8542-B9216491E5A8}"/>
              </a:ext>
            </a:extLst>
          </p:cNvPr>
          <p:cNvSpPr txBox="1"/>
          <p:nvPr/>
        </p:nvSpPr>
        <p:spPr>
          <a:xfrm>
            <a:off x="6277282" y="5404796"/>
            <a:ext cx="6461801" cy="9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Выращивание пула поставщиков среди малых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производственных предприятий без увеличения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сопутствующих издержек на адаптацию продукта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под запросы системообразующих организаций 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Санкт-Петербурга </a:t>
            </a: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BBFD8475-9209-F34D-8AA6-CDCEFB63B982}"/>
              </a:ext>
            </a:extLst>
          </p:cNvPr>
          <p:cNvSpPr/>
          <p:nvPr/>
        </p:nvSpPr>
        <p:spPr>
          <a:xfrm>
            <a:off x="9300793" y="1110532"/>
            <a:ext cx="2293454" cy="2057921"/>
          </a:xfrm>
          <a:prstGeom prst="roundRect">
            <a:avLst>
              <a:gd name="adj" fmla="val 6442"/>
            </a:avLst>
          </a:prstGeom>
          <a:solidFill>
            <a:schemeClr val="bg1">
              <a:alpha val="10000"/>
            </a:schemeClr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id="{850BDE64-8E2F-B94C-8A06-95886A8088BD}"/>
              </a:ext>
            </a:extLst>
          </p:cNvPr>
          <p:cNvCxnSpPr>
            <a:cxnSpLocks/>
          </p:cNvCxnSpPr>
          <p:nvPr/>
        </p:nvCxnSpPr>
        <p:spPr>
          <a:xfrm flipV="1">
            <a:off x="7056463" y="2854122"/>
            <a:ext cx="0" cy="757989"/>
          </a:xfrm>
          <a:prstGeom prst="straightConnector1">
            <a:avLst/>
          </a:prstGeom>
          <a:ln w="19050">
            <a:gradFill flip="none" rotWithShape="1">
              <a:gsLst>
                <a:gs pos="0">
                  <a:srgbClr val="1346A5"/>
                </a:gs>
                <a:gs pos="100000">
                  <a:schemeClr val="bg1">
                    <a:lumMod val="50000"/>
                  </a:schemeClr>
                </a:gs>
              </a:gsLst>
              <a:lin ang="1620000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id="{53D56E0D-1588-8B44-87A5-A33F7C45154D}"/>
              </a:ext>
            </a:extLst>
          </p:cNvPr>
          <p:cNvCxnSpPr>
            <a:cxnSpLocks/>
          </p:cNvCxnSpPr>
          <p:nvPr/>
        </p:nvCxnSpPr>
        <p:spPr>
          <a:xfrm flipH="1">
            <a:off x="8402901" y="1843928"/>
            <a:ext cx="725096" cy="0"/>
          </a:xfrm>
          <a:prstGeom prst="straightConnector1">
            <a:avLst/>
          </a:prstGeom>
          <a:ln w="19050">
            <a:solidFill>
              <a:srgbClr val="1346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D78B0055-954E-E246-960B-770A531E0CD2}"/>
              </a:ext>
            </a:extLst>
          </p:cNvPr>
          <p:cNvSpPr txBox="1"/>
          <p:nvPr/>
        </p:nvSpPr>
        <p:spPr>
          <a:xfrm>
            <a:off x="7153526" y="2995069"/>
            <a:ext cx="1697269" cy="43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</a:rPr>
              <a:t>передача акта сдачи-приемки</a:t>
            </a:r>
          </a:p>
        </p:txBody>
      </p:sp>
      <p:pic>
        <p:nvPicPr>
          <p:cNvPr id="5124" name="Picture 4" descr="Фонд содействия развитию малых форм предприятий в научно-технической сфере">
            <a:extLst>
              <a:ext uri="{FF2B5EF4-FFF2-40B4-BE49-F238E27FC236}">
                <a16:creationId xmlns:a16="http://schemas.microsoft.com/office/drawing/2014/main" id="{B684060E-6798-AD41-99F1-A29A264C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252" y="1242633"/>
            <a:ext cx="1354835" cy="7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904E0CD2-1B49-A74B-AE09-E8F9F080CF72}"/>
              </a:ext>
            </a:extLst>
          </p:cNvPr>
          <p:cNvSpPr/>
          <p:nvPr/>
        </p:nvSpPr>
        <p:spPr>
          <a:xfrm>
            <a:off x="9610848" y="2100835"/>
            <a:ext cx="1684815" cy="446644"/>
          </a:xfrm>
          <a:prstGeom prst="roundRect">
            <a:avLst>
              <a:gd name="adj" fmla="val 50000"/>
            </a:avLst>
          </a:prstGeom>
          <a:solidFill>
            <a:srgbClr val="1346A5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FE3F3B8-34CA-7949-837A-590F126D0C59}"/>
              </a:ext>
            </a:extLst>
          </p:cNvPr>
          <p:cNvSpPr txBox="1"/>
          <p:nvPr/>
        </p:nvSpPr>
        <p:spPr>
          <a:xfrm>
            <a:off x="8834088" y="2215884"/>
            <a:ext cx="3247164" cy="43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dirty="0">
                <a:solidFill>
                  <a:schemeClr val="bg1"/>
                </a:solidFill>
                <a:latin typeface="Montserrat SemiBold" pitchFamily="2" charset="0"/>
              </a:rPr>
              <a:t>ГРАНТЫ</a:t>
            </a:r>
          </a:p>
          <a:p>
            <a:pPr algn="ctr">
              <a:lnSpc>
                <a:spcPct val="80000"/>
              </a:lnSpc>
            </a:pPr>
            <a:endParaRPr lang="ru-RU" sz="1400" b="1" dirty="0">
              <a:solidFill>
                <a:schemeClr val="bg1"/>
              </a:solidFill>
              <a:latin typeface="Montserrat SemiBold" pitchFamily="2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B07E93F-9F13-0548-9CBC-245B8B2CADA5}"/>
              </a:ext>
            </a:extLst>
          </p:cNvPr>
          <p:cNvSpPr txBox="1"/>
          <p:nvPr/>
        </p:nvSpPr>
        <p:spPr>
          <a:xfrm>
            <a:off x="9104190" y="2590413"/>
            <a:ext cx="269812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на реализацию </a:t>
            </a:r>
          </a:p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пилотных партий</a:t>
            </a:r>
          </a:p>
        </p:txBody>
      </p:sp>
      <p:sp>
        <p:nvSpPr>
          <p:cNvPr id="164" name="Скругленный прямоугольник 163">
            <a:extLst>
              <a:ext uri="{FF2B5EF4-FFF2-40B4-BE49-F238E27FC236}">
                <a16:creationId xmlns:a16="http://schemas.microsoft.com/office/drawing/2014/main" id="{5FF135FE-2F35-6742-B1C1-CD55B007DDA9}"/>
              </a:ext>
            </a:extLst>
          </p:cNvPr>
          <p:cNvSpPr/>
          <p:nvPr/>
        </p:nvSpPr>
        <p:spPr>
          <a:xfrm>
            <a:off x="9300792" y="3630566"/>
            <a:ext cx="2293454" cy="1481871"/>
          </a:xfrm>
          <a:prstGeom prst="roundRect">
            <a:avLst>
              <a:gd name="adj" fmla="val 10430"/>
            </a:avLst>
          </a:prstGeom>
          <a:solidFill>
            <a:schemeClr val="bg1">
              <a:alpha val="10000"/>
            </a:schemeClr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id="{DB7B4BA7-8E32-1040-9E33-B8450B9F06A8}"/>
              </a:ext>
            </a:extLst>
          </p:cNvPr>
          <p:cNvCxnSpPr>
            <a:cxnSpLocks/>
          </p:cNvCxnSpPr>
          <p:nvPr/>
        </p:nvCxnSpPr>
        <p:spPr>
          <a:xfrm>
            <a:off x="10461841" y="3166163"/>
            <a:ext cx="0" cy="445948"/>
          </a:xfrm>
          <a:prstGeom prst="straightConnector1">
            <a:avLst/>
          </a:prstGeom>
          <a:ln w="19050">
            <a:solidFill>
              <a:srgbClr val="1346A5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C4D749F1-4B06-CE43-8CA9-CDA4842F5AD0}"/>
              </a:ext>
            </a:extLst>
          </p:cNvPr>
          <p:cNvSpPr txBox="1"/>
          <p:nvPr/>
        </p:nvSpPr>
        <p:spPr>
          <a:xfrm>
            <a:off x="9553431" y="3737666"/>
            <a:ext cx="324716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6A5"/>
                </a:solidFill>
                <a:latin typeface="Montserrat SemiBold" pitchFamily="2" charset="0"/>
              </a:rPr>
              <a:t> 30 </a:t>
            </a:r>
            <a:r>
              <a:rPr lang="ru-RU" b="1" dirty="0">
                <a:solidFill>
                  <a:srgbClr val="1346A5"/>
                </a:solidFill>
                <a:latin typeface="Montserrat SemiBold" pitchFamily="2" charset="0"/>
              </a:rPr>
              <a:t>млн руб.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6F3D2D0-D2BE-9444-BC93-F398B904E943}"/>
              </a:ext>
            </a:extLst>
          </p:cNvPr>
          <p:cNvSpPr txBox="1"/>
          <p:nvPr/>
        </p:nvSpPr>
        <p:spPr>
          <a:xfrm>
            <a:off x="9771425" y="3993613"/>
            <a:ext cx="1510514" cy="2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сумма гранта</a:t>
            </a:r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58E488A9-96A8-6540-B4DF-6C92BE9F0D32}"/>
              </a:ext>
            </a:extLst>
          </p:cNvPr>
          <p:cNvSpPr/>
          <p:nvPr/>
        </p:nvSpPr>
        <p:spPr>
          <a:xfrm>
            <a:off x="9386137" y="4327622"/>
            <a:ext cx="2124881" cy="697397"/>
          </a:xfrm>
          <a:prstGeom prst="roundRect">
            <a:avLst>
              <a:gd name="adj" fmla="val 0"/>
            </a:avLst>
          </a:prstGeom>
          <a:solidFill>
            <a:srgbClr val="E8ECF6"/>
          </a:solidFill>
          <a:ln>
            <a:solidFill>
              <a:srgbClr val="E8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DAF53D-7010-5041-A675-62E0012D2B63}"/>
              </a:ext>
            </a:extLst>
          </p:cNvPr>
          <p:cNvSpPr txBox="1"/>
          <p:nvPr/>
        </p:nvSpPr>
        <p:spPr>
          <a:xfrm>
            <a:off x="9366788" y="4400151"/>
            <a:ext cx="3247164" cy="58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1346A5"/>
                </a:solidFill>
                <a:latin typeface="Montserrat SemiBold" pitchFamily="2" charset="0"/>
              </a:rPr>
              <a:t>&gt; 100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предприятий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6A909FC-899B-374C-A3FA-80C687705702}"/>
              </a:ext>
            </a:extLst>
          </p:cNvPr>
          <p:cNvSpPr txBox="1"/>
          <p:nvPr/>
        </p:nvSpPr>
        <p:spPr>
          <a:xfrm>
            <a:off x="9516940" y="4665588"/>
            <a:ext cx="2199291" cy="26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latin typeface="Montserrat" pitchFamily="2" charset="0"/>
              </a:rPr>
              <a:t>охват программой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AED329-9490-D044-AF1F-0901E31266ED}"/>
              </a:ext>
            </a:extLst>
          </p:cNvPr>
          <p:cNvSpPr txBox="1"/>
          <p:nvPr/>
        </p:nvSpPr>
        <p:spPr>
          <a:xfrm>
            <a:off x="11177013" y="400270"/>
            <a:ext cx="801813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167872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Овал 232">
            <a:extLst>
              <a:ext uri="{FF2B5EF4-FFF2-40B4-BE49-F238E27FC236}">
                <a16:creationId xmlns:a16="http://schemas.microsoft.com/office/drawing/2014/main" id="{03787B90-ACCC-F044-8E1C-DDA4CF9373C3}"/>
              </a:ext>
            </a:extLst>
          </p:cNvPr>
          <p:cNvSpPr/>
          <p:nvPr/>
        </p:nvSpPr>
        <p:spPr>
          <a:xfrm rot="162684">
            <a:off x="3957160" y="973563"/>
            <a:ext cx="4373904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80989"/>
              </a:avLst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 SemiBold" pitchFamily="2" charset="0"/>
              </a:rPr>
              <a:t>ФЕДЕРАЛЬНЫЕ</a:t>
            </a:r>
          </a:p>
        </p:txBody>
      </p:sp>
      <p:cxnSp>
        <p:nvCxnSpPr>
          <p:cNvPr id="270" name="Прямая соединительная линия 269">
            <a:extLst>
              <a:ext uri="{FF2B5EF4-FFF2-40B4-BE49-F238E27FC236}">
                <a16:creationId xmlns:a16="http://schemas.microsoft.com/office/drawing/2014/main" id="{04002765-EB71-3747-9C81-6A8C6AE033DD}"/>
              </a:ext>
            </a:extLst>
          </p:cNvPr>
          <p:cNvCxnSpPr>
            <a:cxnSpLocks/>
          </p:cNvCxnSpPr>
          <p:nvPr/>
        </p:nvCxnSpPr>
        <p:spPr>
          <a:xfrm flipV="1">
            <a:off x="7028006" y="5563208"/>
            <a:ext cx="574" cy="230729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Диаграмма 78">
            <a:extLst>
              <a:ext uri="{FF2B5EF4-FFF2-40B4-BE49-F238E27FC236}">
                <a16:creationId xmlns:a16="http://schemas.microsoft.com/office/drawing/2014/main" id="{E44E3D2E-7374-834D-92F6-E2522336CCC3}"/>
              </a:ext>
            </a:extLst>
          </p:cNvPr>
          <p:cNvGraphicFramePr>
            <a:graphicFrameLocks/>
          </p:cNvGraphicFramePr>
          <p:nvPr/>
        </p:nvGraphicFramePr>
        <p:xfrm>
          <a:off x="3082709" y="1274510"/>
          <a:ext cx="6112947" cy="44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228866B6-4A90-CE4C-A06F-AE0CECD10A8F}"/>
              </a:ext>
            </a:extLst>
          </p:cNvPr>
          <p:cNvCxnSpPr>
            <a:cxnSpLocks/>
          </p:cNvCxnSpPr>
          <p:nvPr/>
        </p:nvCxnSpPr>
        <p:spPr>
          <a:xfrm flipV="1">
            <a:off x="8115060" y="1299923"/>
            <a:ext cx="0" cy="153188"/>
          </a:xfrm>
          <a:prstGeom prst="line">
            <a:avLst/>
          </a:prstGeom>
          <a:ln w="12700">
            <a:solidFill>
              <a:srgbClr val="134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B1BC13BD-81BF-6241-B73F-DD12B01F717E}"/>
              </a:ext>
            </a:extLst>
          </p:cNvPr>
          <p:cNvCxnSpPr>
            <a:cxnSpLocks/>
          </p:cNvCxnSpPr>
          <p:nvPr/>
        </p:nvCxnSpPr>
        <p:spPr>
          <a:xfrm flipH="1">
            <a:off x="6537132" y="1000641"/>
            <a:ext cx="141301" cy="1680332"/>
          </a:xfrm>
          <a:prstGeom prst="line">
            <a:avLst/>
          </a:prstGeom>
          <a:ln w="12700">
            <a:solidFill>
              <a:srgbClr val="45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8" name="Диаграмма 77">
            <a:extLst>
              <a:ext uri="{FF2B5EF4-FFF2-40B4-BE49-F238E27FC236}">
                <a16:creationId xmlns:a16="http://schemas.microsoft.com/office/drawing/2014/main" id="{9F4232D3-E33F-5842-91E0-0B08156CFCBE}"/>
              </a:ext>
            </a:extLst>
          </p:cNvPr>
          <p:cNvGraphicFramePr>
            <a:graphicFrameLocks/>
          </p:cNvGraphicFramePr>
          <p:nvPr/>
        </p:nvGraphicFramePr>
        <p:xfrm>
          <a:off x="4276525" y="2098054"/>
          <a:ext cx="3725313" cy="284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20961963-0D3C-064B-88D4-C3565DC7BFFD}"/>
              </a:ext>
            </a:extLst>
          </p:cNvPr>
          <p:cNvCxnSpPr>
            <a:cxnSpLocks/>
          </p:cNvCxnSpPr>
          <p:nvPr/>
        </p:nvCxnSpPr>
        <p:spPr>
          <a:xfrm flipH="1" flipV="1">
            <a:off x="6131314" y="609245"/>
            <a:ext cx="6225" cy="2266747"/>
          </a:xfrm>
          <a:prstGeom prst="line">
            <a:avLst/>
          </a:prstGeom>
          <a:ln w="2540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>
            <a:extLst>
              <a:ext uri="{FF2B5EF4-FFF2-40B4-BE49-F238E27FC236}">
                <a16:creationId xmlns:a16="http://schemas.microsoft.com/office/drawing/2014/main" id="{9231569B-8795-0045-B4C6-53403444E625}"/>
              </a:ext>
            </a:extLst>
          </p:cNvPr>
          <p:cNvSpPr/>
          <p:nvPr/>
        </p:nvSpPr>
        <p:spPr>
          <a:xfrm>
            <a:off x="366382" y="1518570"/>
            <a:ext cx="2216415" cy="2444029"/>
          </a:xfrm>
          <a:prstGeom prst="roundRect">
            <a:avLst>
              <a:gd name="adj" fmla="val 2835"/>
            </a:avLst>
          </a:prstGeom>
          <a:solidFill>
            <a:srgbClr val="F4ADB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E038B0C5-A168-9E47-A341-1BF734D72D72}"/>
              </a:ext>
            </a:extLst>
          </p:cNvPr>
          <p:cNvSpPr/>
          <p:nvPr/>
        </p:nvSpPr>
        <p:spPr>
          <a:xfrm>
            <a:off x="1848634" y="1622263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F4860-1BA2-024C-9907-FF0B38CD81B6}"/>
              </a:ext>
            </a:extLst>
          </p:cNvPr>
          <p:cNvSpPr txBox="1"/>
          <p:nvPr/>
        </p:nvSpPr>
        <p:spPr>
          <a:xfrm>
            <a:off x="260381" y="197569"/>
            <a:ext cx="722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Montserrat SemiBold" pitchFamily="2" charset="0"/>
              </a:rPr>
              <a:t>МЕРЫ ПОДДЕРЖКИ ПРОМЫШЛЕННЫХ ПРЕДПРИЯТИЙ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9E5BF4-72FB-9B4E-A68C-5D4E504472B1}"/>
              </a:ext>
            </a:extLst>
          </p:cNvPr>
          <p:cNvSpPr txBox="1"/>
          <p:nvPr/>
        </p:nvSpPr>
        <p:spPr>
          <a:xfrm>
            <a:off x="386786" y="1557920"/>
            <a:ext cx="1924551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1. Инвестиционный налоговый вычет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8B2AB1D-6E01-A24D-880D-A2747BF86031}"/>
              </a:ext>
            </a:extLst>
          </p:cNvPr>
          <p:cNvSpPr txBox="1"/>
          <p:nvPr/>
        </p:nvSpPr>
        <p:spPr>
          <a:xfrm>
            <a:off x="384514" y="2842697"/>
            <a:ext cx="629648" cy="22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1100" b="1" dirty="0">
                <a:latin typeface="Montserrat" pitchFamily="2" charset="0"/>
              </a:rPr>
              <a:t>01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F57FAD6-2C3A-BD43-B18C-0A0E1A4D4338}"/>
              </a:ext>
            </a:extLst>
          </p:cNvPr>
          <p:cNvSpPr txBox="1"/>
          <p:nvPr/>
        </p:nvSpPr>
        <p:spPr>
          <a:xfrm>
            <a:off x="612760" y="2829975"/>
            <a:ext cx="1396170" cy="42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dirty="0">
                <a:latin typeface="Montserrat" pitchFamily="2" charset="0"/>
              </a:rPr>
              <a:t>приобретение         и модернизация основных средств</a:t>
            </a:r>
            <a:endParaRPr lang="ru-RU" sz="9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266877-C8A3-B846-9237-978A73666012}"/>
              </a:ext>
            </a:extLst>
          </p:cNvPr>
          <p:cNvSpPr txBox="1"/>
          <p:nvPr/>
        </p:nvSpPr>
        <p:spPr>
          <a:xfrm>
            <a:off x="1788505" y="1616282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D7C63C-AE56-8A4D-A7F4-EEB3AB04EEA7}"/>
              </a:ext>
            </a:extLst>
          </p:cNvPr>
          <p:cNvSpPr txBox="1"/>
          <p:nvPr/>
        </p:nvSpPr>
        <p:spPr>
          <a:xfrm>
            <a:off x="380654" y="1859177"/>
            <a:ext cx="2139462" cy="42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dirty="0">
                <a:latin typeface="Montserrat" pitchFamily="2" charset="0"/>
              </a:rPr>
              <a:t>Возмещение расходов за счет уменьшения суммы по налогу на прибыль</a:t>
            </a:r>
            <a:endParaRPr lang="ru-RU" sz="9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A4C452-FDA5-2542-84AA-EAAA5095F35F}"/>
              </a:ext>
            </a:extLst>
          </p:cNvPr>
          <p:cNvSpPr txBox="1"/>
          <p:nvPr/>
        </p:nvSpPr>
        <p:spPr>
          <a:xfrm>
            <a:off x="363853" y="2652565"/>
            <a:ext cx="2773253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1000" dirty="0">
                <a:latin typeface="Montserrat Medium" pitchFamily="2" charset="0"/>
              </a:rPr>
              <a:t>Направления расходов:</a:t>
            </a:r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9B2453E3-D405-5642-8CFB-7C41B7904213}"/>
              </a:ext>
            </a:extLst>
          </p:cNvPr>
          <p:cNvSpPr/>
          <p:nvPr/>
        </p:nvSpPr>
        <p:spPr>
          <a:xfrm>
            <a:off x="447035" y="2278698"/>
            <a:ext cx="1973418" cy="332686"/>
          </a:xfrm>
          <a:prstGeom prst="roundRect">
            <a:avLst>
              <a:gd name="adj" fmla="val 17389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DC3C039-F776-F741-93EA-9148A0F9A975}"/>
              </a:ext>
            </a:extLst>
          </p:cNvPr>
          <p:cNvSpPr txBox="1"/>
          <p:nvPr/>
        </p:nvSpPr>
        <p:spPr>
          <a:xfrm>
            <a:off x="372576" y="3208471"/>
            <a:ext cx="2248653" cy="684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800" b="1" dirty="0">
                <a:latin typeface="Montserrat SemiBold" pitchFamily="2" charset="0"/>
              </a:rPr>
              <a:t>Отмена требований                                  </a:t>
            </a:r>
            <a:r>
              <a:rPr lang="ru-RU" sz="800" dirty="0">
                <a:latin typeface="Montserrat" pitchFamily="2" charset="0"/>
              </a:rPr>
              <a:t>по коэффициенту обновления, численности работников (100 чел.),             СПИ оборудования (≤ 5 лет с даты выпуска) </a:t>
            </a:r>
            <a:r>
              <a:rPr lang="ru-RU" sz="800" b="1" dirty="0">
                <a:latin typeface="Montserrat SemiBold" pitchFamily="2" charset="0"/>
              </a:rPr>
              <a:t>для проектов в рамках </a:t>
            </a:r>
            <a:r>
              <a:rPr lang="ru-RU" sz="800" b="1" dirty="0" err="1">
                <a:latin typeface="Montserrat SemiBold" pitchFamily="2" charset="0"/>
              </a:rPr>
              <a:t>импортозамещения</a:t>
            </a:r>
            <a:endParaRPr lang="ru-RU" sz="800" b="1" dirty="0">
              <a:latin typeface="Montserrat SemiBold" pitchFamily="2" charset="0"/>
            </a:endParaRPr>
          </a:p>
        </p:txBody>
      </p:sp>
      <p:pic>
        <p:nvPicPr>
          <p:cNvPr id="5" name="Рисунок 4" descr="Фабрика со сплошной заливкой">
            <a:extLst>
              <a:ext uri="{FF2B5EF4-FFF2-40B4-BE49-F238E27FC236}">
                <a16:creationId xmlns:a16="http://schemas.microsoft.com/office/drawing/2014/main" id="{7319DDD7-5DFF-884C-ACB7-5BE6025289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082" y="3081574"/>
            <a:ext cx="826774" cy="82677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3439288-53E6-CD42-85F1-774E62F30F3C}"/>
              </a:ext>
            </a:extLst>
          </p:cNvPr>
          <p:cNvCxnSpPr>
            <a:cxnSpLocks/>
          </p:cNvCxnSpPr>
          <p:nvPr/>
        </p:nvCxnSpPr>
        <p:spPr>
          <a:xfrm>
            <a:off x="6148855" y="4159585"/>
            <a:ext cx="0" cy="2377149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BBB296F-9109-2B46-B755-424FD17BBC80}"/>
              </a:ext>
            </a:extLst>
          </p:cNvPr>
          <p:cNvCxnSpPr>
            <a:cxnSpLocks/>
          </p:cNvCxnSpPr>
          <p:nvPr/>
        </p:nvCxnSpPr>
        <p:spPr>
          <a:xfrm>
            <a:off x="6707707" y="3835501"/>
            <a:ext cx="4644801" cy="2685793"/>
          </a:xfrm>
          <a:prstGeom prst="line">
            <a:avLst/>
          </a:prstGeom>
          <a:ln w="25400">
            <a:solidFill>
              <a:srgbClr val="85CF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D44B40C4-0E45-7441-8EE6-DD3A5A6C8EB5}"/>
              </a:ext>
            </a:extLst>
          </p:cNvPr>
          <p:cNvCxnSpPr>
            <a:cxnSpLocks/>
          </p:cNvCxnSpPr>
          <p:nvPr/>
        </p:nvCxnSpPr>
        <p:spPr>
          <a:xfrm flipV="1">
            <a:off x="6685129" y="648650"/>
            <a:ext cx="4590821" cy="2538027"/>
          </a:xfrm>
          <a:prstGeom prst="line">
            <a:avLst/>
          </a:prstGeom>
          <a:ln w="25400">
            <a:solidFill>
              <a:srgbClr val="134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34818077-62CD-1B4F-BC68-2474EA653788}"/>
              </a:ext>
            </a:extLst>
          </p:cNvPr>
          <p:cNvCxnSpPr>
            <a:cxnSpLocks/>
          </p:cNvCxnSpPr>
          <p:nvPr/>
        </p:nvCxnSpPr>
        <p:spPr>
          <a:xfrm>
            <a:off x="1208868" y="616674"/>
            <a:ext cx="4342719" cy="2580578"/>
          </a:xfrm>
          <a:prstGeom prst="line">
            <a:avLst/>
          </a:prstGeom>
          <a:ln w="254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>
            <a:extLst>
              <a:ext uri="{FF2B5EF4-FFF2-40B4-BE49-F238E27FC236}">
                <a16:creationId xmlns:a16="http://schemas.microsoft.com/office/drawing/2014/main" id="{63FD9EFA-65D6-FF4D-A9E9-AD1E4EA30ADB}"/>
              </a:ext>
            </a:extLst>
          </p:cNvPr>
          <p:cNvCxnSpPr>
            <a:cxnSpLocks/>
          </p:cNvCxnSpPr>
          <p:nvPr/>
        </p:nvCxnSpPr>
        <p:spPr>
          <a:xfrm flipV="1">
            <a:off x="906651" y="3870724"/>
            <a:ext cx="4644936" cy="2624749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Овал 173">
            <a:extLst>
              <a:ext uri="{FF2B5EF4-FFF2-40B4-BE49-F238E27FC236}">
                <a16:creationId xmlns:a16="http://schemas.microsoft.com/office/drawing/2014/main" id="{3094123C-4EE1-B741-8076-E36BD5D4ACB8}"/>
              </a:ext>
            </a:extLst>
          </p:cNvPr>
          <p:cNvSpPr/>
          <p:nvPr/>
        </p:nvSpPr>
        <p:spPr>
          <a:xfrm>
            <a:off x="4276094" y="3809612"/>
            <a:ext cx="216000" cy="216000"/>
          </a:xfrm>
          <a:prstGeom prst="ellipse">
            <a:avLst/>
          </a:prstGeom>
          <a:solidFill>
            <a:srgbClr val="F298AA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B6AFF6A8-2784-AC43-99A9-B73C752E83F0}"/>
              </a:ext>
            </a:extLst>
          </p:cNvPr>
          <p:cNvCxnSpPr>
            <a:cxnSpLocks/>
          </p:cNvCxnSpPr>
          <p:nvPr/>
        </p:nvCxnSpPr>
        <p:spPr>
          <a:xfrm>
            <a:off x="2582797" y="2105388"/>
            <a:ext cx="332792" cy="0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065447C5-A4FD-344C-880F-A860295305FA}"/>
              </a:ext>
            </a:extLst>
          </p:cNvPr>
          <p:cNvCxnSpPr>
            <a:cxnSpLocks/>
          </p:cNvCxnSpPr>
          <p:nvPr/>
        </p:nvCxnSpPr>
        <p:spPr>
          <a:xfrm>
            <a:off x="2915378" y="2104398"/>
            <a:ext cx="2221688" cy="1142232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>
            <a:extLst>
              <a:ext uri="{FF2B5EF4-FFF2-40B4-BE49-F238E27FC236}">
                <a16:creationId xmlns:a16="http://schemas.microsoft.com/office/drawing/2014/main" id="{F5F71948-30DC-B241-BC37-88CFA31AF130}"/>
              </a:ext>
            </a:extLst>
          </p:cNvPr>
          <p:cNvSpPr txBox="1"/>
          <p:nvPr/>
        </p:nvSpPr>
        <p:spPr>
          <a:xfrm>
            <a:off x="422954" y="2412581"/>
            <a:ext cx="2083385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1000" b="1" dirty="0">
                <a:solidFill>
                  <a:srgbClr val="F298AA"/>
                </a:solidFill>
                <a:latin typeface="Montserrat SemiBold" pitchFamily="2" charset="0"/>
              </a:rPr>
              <a:t>10</a:t>
            </a:r>
            <a:r>
              <a:rPr lang="en-US" sz="1000" b="1" dirty="0">
                <a:solidFill>
                  <a:srgbClr val="F298AA"/>
                </a:solidFill>
                <a:latin typeface="Montserrat SemiBold" pitchFamily="2" charset="0"/>
              </a:rPr>
              <a:t>% - </a:t>
            </a:r>
            <a:r>
              <a:rPr lang="ru-RU" sz="900" dirty="0">
                <a:solidFill>
                  <a:srgbClr val="F298AA"/>
                </a:solidFill>
                <a:latin typeface="Montserrat" pitchFamily="2" charset="0"/>
              </a:rPr>
              <a:t>за счет фед. части налога</a:t>
            </a:r>
            <a:endParaRPr lang="ru-RU" sz="1000" dirty="0">
              <a:solidFill>
                <a:srgbClr val="F298AA"/>
              </a:solidFill>
              <a:latin typeface="Montserrat" pitchFamily="2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470154C-97ED-BD41-AFCC-4A43C19A86D7}"/>
              </a:ext>
            </a:extLst>
          </p:cNvPr>
          <p:cNvSpPr txBox="1"/>
          <p:nvPr/>
        </p:nvSpPr>
        <p:spPr>
          <a:xfrm>
            <a:off x="416857" y="2282318"/>
            <a:ext cx="2389712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1000" b="1" dirty="0">
                <a:solidFill>
                  <a:srgbClr val="F298AA"/>
                </a:solidFill>
                <a:latin typeface="Montserrat SemiBold" pitchFamily="2" charset="0"/>
              </a:rPr>
              <a:t>90</a:t>
            </a:r>
            <a:r>
              <a:rPr lang="en-US" sz="1000" b="1" dirty="0">
                <a:solidFill>
                  <a:srgbClr val="F298AA"/>
                </a:solidFill>
                <a:latin typeface="Montserrat SemiBold" pitchFamily="2" charset="0"/>
              </a:rPr>
              <a:t>% - </a:t>
            </a:r>
            <a:r>
              <a:rPr lang="ru-RU" sz="900" dirty="0">
                <a:solidFill>
                  <a:srgbClr val="F298AA"/>
                </a:solidFill>
                <a:latin typeface="Montserrat" pitchFamily="2" charset="0"/>
              </a:rPr>
              <a:t>за счет рег. части налога</a:t>
            </a:r>
            <a:endParaRPr lang="ru-RU" sz="1000" dirty="0">
              <a:solidFill>
                <a:srgbClr val="F298AA"/>
              </a:solidFill>
              <a:latin typeface="Montserrat" pitchFamily="2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E9193F13-E1CB-6F45-BC26-CBBFF140A9B4}"/>
              </a:ext>
            </a:extLst>
          </p:cNvPr>
          <p:cNvSpPr txBox="1"/>
          <p:nvPr/>
        </p:nvSpPr>
        <p:spPr>
          <a:xfrm>
            <a:off x="1715573" y="2842817"/>
            <a:ext cx="629648" cy="22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1100" b="1" dirty="0">
                <a:latin typeface="Montserrat" pitchFamily="2" charset="0"/>
              </a:rPr>
              <a:t>02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3EFA01C-3161-B344-A891-57118B95B424}"/>
              </a:ext>
            </a:extLst>
          </p:cNvPr>
          <p:cNvSpPr txBox="1"/>
          <p:nvPr/>
        </p:nvSpPr>
        <p:spPr>
          <a:xfrm>
            <a:off x="1947679" y="2846566"/>
            <a:ext cx="1396170" cy="20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dirty="0">
                <a:latin typeface="Montserrat" pitchFamily="2" charset="0"/>
              </a:rPr>
              <a:t>НИОКР</a:t>
            </a:r>
            <a:endParaRPr lang="ru-RU" sz="9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sp>
        <p:nvSpPr>
          <p:cNvPr id="191" name="Овал 190">
            <a:extLst>
              <a:ext uri="{FF2B5EF4-FFF2-40B4-BE49-F238E27FC236}">
                <a16:creationId xmlns:a16="http://schemas.microsoft.com/office/drawing/2014/main" id="{7BA8326B-352E-E145-B537-C65C63A87E09}"/>
              </a:ext>
            </a:extLst>
          </p:cNvPr>
          <p:cNvSpPr/>
          <p:nvPr/>
        </p:nvSpPr>
        <p:spPr>
          <a:xfrm>
            <a:off x="4931886" y="344266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Овал 191">
            <a:extLst>
              <a:ext uri="{FF2B5EF4-FFF2-40B4-BE49-F238E27FC236}">
                <a16:creationId xmlns:a16="http://schemas.microsoft.com/office/drawing/2014/main" id="{5D578402-9853-7843-8B86-5AB92604C8DA}"/>
              </a:ext>
            </a:extLst>
          </p:cNvPr>
          <p:cNvSpPr/>
          <p:nvPr/>
        </p:nvSpPr>
        <p:spPr>
          <a:xfrm>
            <a:off x="5227507" y="371141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DA367539-519D-2642-A187-3841C750E301}"/>
              </a:ext>
            </a:extLst>
          </p:cNvPr>
          <p:cNvSpPr txBox="1"/>
          <p:nvPr/>
        </p:nvSpPr>
        <p:spPr>
          <a:xfrm>
            <a:off x="5104506" y="3234471"/>
            <a:ext cx="324000" cy="3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</a:t>
            </a:r>
          </a:p>
        </p:txBody>
      </p:sp>
      <p:sp>
        <p:nvSpPr>
          <p:cNvPr id="194" name="Скругленный прямоугольник 193">
            <a:extLst>
              <a:ext uri="{FF2B5EF4-FFF2-40B4-BE49-F238E27FC236}">
                <a16:creationId xmlns:a16="http://schemas.microsoft.com/office/drawing/2014/main" id="{BA1B2477-BEEE-4542-8FF9-2A78A443C22E}"/>
              </a:ext>
            </a:extLst>
          </p:cNvPr>
          <p:cNvSpPr/>
          <p:nvPr/>
        </p:nvSpPr>
        <p:spPr>
          <a:xfrm>
            <a:off x="370413" y="4076186"/>
            <a:ext cx="2206976" cy="1427074"/>
          </a:xfrm>
          <a:prstGeom prst="roundRect">
            <a:avLst>
              <a:gd name="adj" fmla="val 5873"/>
            </a:avLst>
          </a:prstGeom>
          <a:solidFill>
            <a:srgbClr val="F4ADB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98819562-A29F-B14D-AA1D-D391F752ABC3}"/>
              </a:ext>
            </a:extLst>
          </p:cNvPr>
          <p:cNvSpPr txBox="1"/>
          <p:nvPr/>
        </p:nvSpPr>
        <p:spPr>
          <a:xfrm>
            <a:off x="5193808" y="3704992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</a:t>
            </a:r>
          </a:p>
        </p:txBody>
      </p:sp>
      <p:cxnSp>
        <p:nvCxnSpPr>
          <p:cNvPr id="197" name="Прямая соединительная линия 196">
            <a:extLst>
              <a:ext uri="{FF2B5EF4-FFF2-40B4-BE49-F238E27FC236}">
                <a16:creationId xmlns:a16="http://schemas.microsoft.com/office/drawing/2014/main" id="{F7870C5D-A9F8-E94A-8DC8-088DF8F34155}"/>
              </a:ext>
            </a:extLst>
          </p:cNvPr>
          <p:cNvCxnSpPr>
            <a:cxnSpLocks/>
          </p:cNvCxnSpPr>
          <p:nvPr/>
        </p:nvCxnSpPr>
        <p:spPr>
          <a:xfrm>
            <a:off x="2576974" y="4968843"/>
            <a:ext cx="401345" cy="0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41A2F906-8247-5349-AEBA-C82AC9B6C457}"/>
              </a:ext>
            </a:extLst>
          </p:cNvPr>
          <p:cNvCxnSpPr>
            <a:cxnSpLocks/>
          </p:cNvCxnSpPr>
          <p:nvPr/>
        </p:nvCxnSpPr>
        <p:spPr>
          <a:xfrm flipV="1">
            <a:off x="2979200" y="3850571"/>
            <a:ext cx="2254168" cy="1122405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C85A7ECB-3DEA-9F4E-AAF9-E7EC0EF55658}"/>
              </a:ext>
            </a:extLst>
          </p:cNvPr>
          <p:cNvSpPr txBox="1"/>
          <p:nvPr/>
        </p:nvSpPr>
        <p:spPr>
          <a:xfrm>
            <a:off x="4899283" y="3437130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3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4A960C50-4ECB-0549-A529-FDC31951F3BC}"/>
              </a:ext>
            </a:extLst>
          </p:cNvPr>
          <p:cNvSpPr txBox="1"/>
          <p:nvPr/>
        </p:nvSpPr>
        <p:spPr>
          <a:xfrm>
            <a:off x="387200" y="4116505"/>
            <a:ext cx="2211907" cy="95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2. Снижение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ставок по УСН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для предприятий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обрабатывающей промышленности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до конца 2022 г.:</a:t>
            </a:r>
          </a:p>
          <a:p>
            <a:pPr>
              <a:lnSpc>
                <a:spcPct val="80000"/>
              </a:lnSpc>
            </a:pPr>
            <a:endParaRPr lang="ru-RU" sz="1000" b="1" dirty="0">
              <a:latin typeface="Montserrat SemiBold" pitchFamily="2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E87F08-A7AF-E747-B093-5557F122A920}"/>
              </a:ext>
            </a:extLst>
          </p:cNvPr>
          <p:cNvSpPr txBox="1"/>
          <p:nvPr/>
        </p:nvSpPr>
        <p:spPr>
          <a:xfrm>
            <a:off x="381068" y="4902145"/>
            <a:ext cx="2300401" cy="62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1050" b="1" dirty="0">
                <a:latin typeface="Montserrat" pitchFamily="2" charset="0"/>
              </a:rPr>
              <a:t>1</a:t>
            </a:r>
            <a:r>
              <a:rPr lang="en-US" sz="1050" b="1" dirty="0">
                <a:latin typeface="Montserrat" pitchFamily="2" charset="0"/>
              </a:rPr>
              <a:t>% </a:t>
            </a:r>
            <a:r>
              <a:rPr lang="ru-RU" sz="900" dirty="0">
                <a:latin typeface="Montserrat" pitchFamily="2" charset="0"/>
              </a:rPr>
              <a:t>по объекту           </a:t>
            </a:r>
            <a:r>
              <a:rPr lang="ru-RU" sz="900" dirty="0" err="1">
                <a:latin typeface="Montserrat" pitchFamily="2" charset="0"/>
              </a:rPr>
              <a:t>налогооблажения</a:t>
            </a:r>
            <a:r>
              <a:rPr lang="ru-RU" sz="900" dirty="0">
                <a:latin typeface="Montserrat" pitchFamily="2" charset="0"/>
              </a:rPr>
              <a:t> «Доходы» </a:t>
            </a:r>
          </a:p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en-US" sz="1050" b="1" dirty="0">
                <a:latin typeface="Montserrat" pitchFamily="2" charset="0"/>
              </a:rPr>
              <a:t>5%</a:t>
            </a:r>
            <a:r>
              <a:rPr lang="ru-RU" sz="1050" b="1" dirty="0">
                <a:latin typeface="Montserrat" pitchFamily="2" charset="0"/>
              </a:rPr>
              <a:t> </a:t>
            </a:r>
            <a:r>
              <a:rPr lang="ru-RU" sz="900" dirty="0">
                <a:latin typeface="Montserrat" pitchFamily="2" charset="0"/>
              </a:rPr>
              <a:t>по объекту </a:t>
            </a:r>
            <a:r>
              <a:rPr lang="ru-RU" sz="900" dirty="0" err="1">
                <a:latin typeface="Montserrat" pitchFamily="2" charset="0"/>
              </a:rPr>
              <a:t>налогооблажения</a:t>
            </a:r>
            <a:r>
              <a:rPr lang="ru-RU" sz="900" dirty="0">
                <a:latin typeface="Montserrat" pitchFamily="2" charset="0"/>
              </a:rPr>
              <a:t>                 «Доходы – Расходы»</a:t>
            </a:r>
            <a:endParaRPr lang="ru-RU" sz="10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sp>
        <p:nvSpPr>
          <p:cNvPr id="208" name="Скругленный прямоугольник 207">
            <a:extLst>
              <a:ext uri="{FF2B5EF4-FFF2-40B4-BE49-F238E27FC236}">
                <a16:creationId xmlns:a16="http://schemas.microsoft.com/office/drawing/2014/main" id="{C1C3370C-8E2D-454C-9B47-C8F4A150A47E}"/>
              </a:ext>
            </a:extLst>
          </p:cNvPr>
          <p:cNvSpPr/>
          <p:nvPr/>
        </p:nvSpPr>
        <p:spPr>
          <a:xfrm>
            <a:off x="1860667" y="4164856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3F64189D-329F-CF45-93C0-38433F3AA960}"/>
              </a:ext>
            </a:extLst>
          </p:cNvPr>
          <p:cNvSpPr txBox="1"/>
          <p:nvPr/>
        </p:nvSpPr>
        <p:spPr>
          <a:xfrm>
            <a:off x="1800538" y="4158875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10" name="Скругленный прямоугольник 209">
            <a:extLst>
              <a:ext uri="{FF2B5EF4-FFF2-40B4-BE49-F238E27FC236}">
                <a16:creationId xmlns:a16="http://schemas.microsoft.com/office/drawing/2014/main" id="{F3AFC0A7-4AC3-ED41-998B-F6437C5A9438}"/>
              </a:ext>
            </a:extLst>
          </p:cNvPr>
          <p:cNvSpPr/>
          <p:nvPr/>
        </p:nvSpPr>
        <p:spPr>
          <a:xfrm>
            <a:off x="2693453" y="3955554"/>
            <a:ext cx="668980" cy="258039"/>
          </a:xfrm>
          <a:prstGeom prst="roundRect">
            <a:avLst>
              <a:gd name="adj" fmla="val 14616"/>
            </a:avLst>
          </a:prstGeom>
          <a:solidFill>
            <a:srgbClr val="FBE0E5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B137F1BB-2E14-1D49-BBC1-A1C1B018D784}"/>
              </a:ext>
            </a:extLst>
          </p:cNvPr>
          <p:cNvCxnSpPr>
            <a:cxnSpLocks/>
          </p:cNvCxnSpPr>
          <p:nvPr/>
        </p:nvCxnSpPr>
        <p:spPr>
          <a:xfrm>
            <a:off x="3362432" y="4084573"/>
            <a:ext cx="206562" cy="0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>
            <a:extLst>
              <a:ext uri="{FF2B5EF4-FFF2-40B4-BE49-F238E27FC236}">
                <a16:creationId xmlns:a16="http://schemas.microsoft.com/office/drawing/2014/main" id="{AC862EB4-9779-A04F-AB2E-33A32257FEBD}"/>
              </a:ext>
            </a:extLst>
          </p:cNvPr>
          <p:cNvSpPr txBox="1"/>
          <p:nvPr/>
        </p:nvSpPr>
        <p:spPr>
          <a:xfrm>
            <a:off x="2693883" y="3986615"/>
            <a:ext cx="707152" cy="20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latin typeface="Montserrat SemiBold" pitchFamily="2" charset="0"/>
              </a:rPr>
              <a:t>4. СПИК</a:t>
            </a:r>
          </a:p>
        </p:txBody>
      </p:sp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A6544E73-0463-3B43-B7AB-8734CCC39778}"/>
              </a:ext>
            </a:extLst>
          </p:cNvPr>
          <p:cNvCxnSpPr>
            <a:cxnSpLocks/>
            <a:endCxn id="174" idx="2"/>
          </p:cNvCxnSpPr>
          <p:nvPr/>
        </p:nvCxnSpPr>
        <p:spPr>
          <a:xfrm flipV="1">
            <a:off x="3562855" y="3917612"/>
            <a:ext cx="713239" cy="163951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Скругленный прямоугольник 215">
            <a:extLst>
              <a:ext uri="{FF2B5EF4-FFF2-40B4-BE49-F238E27FC236}">
                <a16:creationId xmlns:a16="http://schemas.microsoft.com/office/drawing/2014/main" id="{60C8B0D3-D78C-B74B-8455-2FCCEB23B350}"/>
              </a:ext>
            </a:extLst>
          </p:cNvPr>
          <p:cNvSpPr/>
          <p:nvPr/>
        </p:nvSpPr>
        <p:spPr>
          <a:xfrm>
            <a:off x="2695073" y="2636117"/>
            <a:ext cx="666778" cy="267859"/>
          </a:xfrm>
          <a:prstGeom prst="roundRect">
            <a:avLst>
              <a:gd name="adj" fmla="val 16123"/>
            </a:avLst>
          </a:prstGeom>
          <a:solidFill>
            <a:srgbClr val="F298AA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EE763A9-232F-FB4D-A852-9B967966F55A}"/>
              </a:ext>
            </a:extLst>
          </p:cNvPr>
          <p:cNvSpPr txBox="1"/>
          <p:nvPr/>
        </p:nvSpPr>
        <p:spPr>
          <a:xfrm>
            <a:off x="2695072" y="2661852"/>
            <a:ext cx="1437396" cy="20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latin typeface="Montserrat SemiBold" pitchFamily="2" charset="0"/>
              </a:rPr>
              <a:t>3. РИП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4411E3EC-16CA-CA44-90E1-6AE4BC9A739B}"/>
              </a:ext>
            </a:extLst>
          </p:cNvPr>
          <p:cNvSpPr txBox="1"/>
          <p:nvPr/>
        </p:nvSpPr>
        <p:spPr>
          <a:xfrm>
            <a:off x="4257990" y="3819187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4</a:t>
            </a:r>
          </a:p>
        </p:txBody>
      </p: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3F01A194-25DC-3348-85CF-6C6716A01FFD}"/>
              </a:ext>
            </a:extLst>
          </p:cNvPr>
          <p:cNvCxnSpPr>
            <a:cxnSpLocks/>
          </p:cNvCxnSpPr>
          <p:nvPr/>
        </p:nvCxnSpPr>
        <p:spPr>
          <a:xfrm>
            <a:off x="3338675" y="2773434"/>
            <a:ext cx="206562" cy="0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>
            <a:extLst>
              <a:ext uri="{FF2B5EF4-FFF2-40B4-BE49-F238E27FC236}">
                <a16:creationId xmlns:a16="http://schemas.microsoft.com/office/drawing/2014/main" id="{56666064-8690-664D-B30B-B1C53AB67C38}"/>
              </a:ext>
            </a:extLst>
          </p:cNvPr>
          <p:cNvCxnSpPr>
            <a:cxnSpLocks/>
          </p:cNvCxnSpPr>
          <p:nvPr/>
        </p:nvCxnSpPr>
        <p:spPr>
          <a:xfrm>
            <a:off x="3532628" y="2768254"/>
            <a:ext cx="1429884" cy="709124"/>
          </a:xfrm>
          <a:prstGeom prst="line">
            <a:avLst/>
          </a:prstGeom>
          <a:ln w="12700">
            <a:solidFill>
              <a:srgbClr val="F298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Овал 230">
            <a:extLst>
              <a:ext uri="{FF2B5EF4-FFF2-40B4-BE49-F238E27FC236}">
                <a16:creationId xmlns:a16="http://schemas.microsoft.com/office/drawing/2014/main" id="{08A0D43F-E13B-F64F-9983-BCBB1CCED5BA}"/>
              </a:ext>
            </a:extLst>
          </p:cNvPr>
          <p:cNvSpPr/>
          <p:nvPr/>
        </p:nvSpPr>
        <p:spPr>
          <a:xfrm>
            <a:off x="5105434" y="321499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>
            <a:extLst>
              <a:ext uri="{FF2B5EF4-FFF2-40B4-BE49-F238E27FC236}">
                <a16:creationId xmlns:a16="http://schemas.microsoft.com/office/drawing/2014/main" id="{F41232D0-E58A-6D4B-95A1-E8E280017AD3}"/>
              </a:ext>
            </a:extLst>
          </p:cNvPr>
          <p:cNvSpPr/>
          <p:nvPr/>
        </p:nvSpPr>
        <p:spPr>
          <a:xfrm rot="15872216">
            <a:off x="3109750" y="1492566"/>
            <a:ext cx="4490531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81969"/>
              </a:avLst>
            </a:prstTxWarp>
          </a:bodyPr>
          <a:lstStyle/>
          <a:p>
            <a:pPr algn="ctr"/>
            <a:r>
              <a:rPr lang="ru-RU" sz="1400" b="1" dirty="0">
                <a:solidFill>
                  <a:srgbClr val="F298AA"/>
                </a:solidFill>
                <a:highlight>
                  <a:srgbClr val="FFFFFF"/>
                </a:highlight>
                <a:latin typeface="Montserrat SemiBold" pitchFamily="2" charset="0"/>
              </a:rPr>
              <a:t>НАЛОГИ</a:t>
            </a:r>
          </a:p>
        </p:txBody>
      </p:sp>
      <p:sp>
        <p:nvSpPr>
          <p:cNvPr id="239" name="Овал 238">
            <a:extLst>
              <a:ext uri="{FF2B5EF4-FFF2-40B4-BE49-F238E27FC236}">
                <a16:creationId xmlns:a16="http://schemas.microsoft.com/office/drawing/2014/main" id="{F8417854-7B16-724E-95DB-68144E9E1966}"/>
              </a:ext>
            </a:extLst>
          </p:cNvPr>
          <p:cNvSpPr/>
          <p:nvPr/>
        </p:nvSpPr>
        <p:spPr>
          <a:xfrm>
            <a:off x="7056279" y="31242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85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Овал 239">
            <a:extLst>
              <a:ext uri="{FF2B5EF4-FFF2-40B4-BE49-F238E27FC236}">
                <a16:creationId xmlns:a16="http://schemas.microsoft.com/office/drawing/2014/main" id="{570A164C-1F77-F943-821B-E31C8B7F61C8}"/>
              </a:ext>
            </a:extLst>
          </p:cNvPr>
          <p:cNvSpPr/>
          <p:nvPr/>
        </p:nvSpPr>
        <p:spPr>
          <a:xfrm>
            <a:off x="5065682" y="2052877"/>
            <a:ext cx="180000" cy="180000"/>
          </a:xfrm>
          <a:prstGeom prst="ellipse">
            <a:avLst/>
          </a:prstGeom>
          <a:solidFill>
            <a:srgbClr val="A74473"/>
          </a:solidFill>
          <a:ln>
            <a:solidFill>
              <a:srgbClr val="A744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9E0F9B89-A742-F24E-A63E-E29416C2CBF6}"/>
              </a:ext>
            </a:extLst>
          </p:cNvPr>
          <p:cNvSpPr txBox="1"/>
          <p:nvPr/>
        </p:nvSpPr>
        <p:spPr>
          <a:xfrm>
            <a:off x="5081009" y="3212861"/>
            <a:ext cx="211434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</a:t>
            </a:r>
          </a:p>
        </p:txBody>
      </p:sp>
      <p:sp>
        <p:nvSpPr>
          <p:cNvPr id="243" name="Овал 242">
            <a:extLst>
              <a:ext uri="{FF2B5EF4-FFF2-40B4-BE49-F238E27FC236}">
                <a16:creationId xmlns:a16="http://schemas.microsoft.com/office/drawing/2014/main" id="{6335231A-D1BD-3E48-B2C9-3775B521EDE1}"/>
              </a:ext>
            </a:extLst>
          </p:cNvPr>
          <p:cNvSpPr/>
          <p:nvPr/>
        </p:nvSpPr>
        <p:spPr>
          <a:xfrm>
            <a:off x="5591228" y="4913893"/>
            <a:ext cx="216000" cy="216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B7FA8799-C240-184D-B6DE-12089304DA93}"/>
              </a:ext>
            </a:extLst>
          </p:cNvPr>
          <p:cNvSpPr txBox="1"/>
          <p:nvPr/>
        </p:nvSpPr>
        <p:spPr>
          <a:xfrm>
            <a:off x="5586754" y="4930734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3</a:t>
            </a:r>
          </a:p>
        </p:txBody>
      </p:sp>
      <p:sp>
        <p:nvSpPr>
          <p:cNvPr id="245" name="Скругленный прямоугольник 244">
            <a:extLst>
              <a:ext uri="{FF2B5EF4-FFF2-40B4-BE49-F238E27FC236}">
                <a16:creationId xmlns:a16="http://schemas.microsoft.com/office/drawing/2014/main" id="{2BD24AD9-B3BB-E741-80F6-BB0FBE6F69AE}"/>
              </a:ext>
            </a:extLst>
          </p:cNvPr>
          <p:cNvSpPr/>
          <p:nvPr/>
        </p:nvSpPr>
        <p:spPr>
          <a:xfrm>
            <a:off x="1984651" y="5937298"/>
            <a:ext cx="2379229" cy="586014"/>
          </a:xfrm>
          <a:prstGeom prst="roundRect">
            <a:avLst>
              <a:gd name="adj" fmla="val 8179"/>
            </a:avLst>
          </a:prstGeom>
          <a:solidFill>
            <a:srgbClr val="FCDE8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1BC66AF2-665D-1249-922C-740AC0CDD25D}"/>
              </a:ext>
            </a:extLst>
          </p:cNvPr>
          <p:cNvSpPr txBox="1"/>
          <p:nvPr/>
        </p:nvSpPr>
        <p:spPr>
          <a:xfrm>
            <a:off x="1970214" y="6037937"/>
            <a:ext cx="2428578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2. Программа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по стимулированию разработки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конструкторской документации</a:t>
            </a:r>
          </a:p>
        </p:txBody>
      </p:sp>
      <p:sp>
        <p:nvSpPr>
          <p:cNvPr id="248" name="Скругленный прямоугольник 247">
            <a:extLst>
              <a:ext uri="{FF2B5EF4-FFF2-40B4-BE49-F238E27FC236}">
                <a16:creationId xmlns:a16="http://schemas.microsoft.com/office/drawing/2014/main" id="{61500A38-86BE-E843-B888-37C992B9198D}"/>
              </a:ext>
            </a:extLst>
          </p:cNvPr>
          <p:cNvSpPr/>
          <p:nvPr/>
        </p:nvSpPr>
        <p:spPr>
          <a:xfrm>
            <a:off x="3608638" y="5993453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358339A-F389-154D-A846-48701D7BFDD5}"/>
              </a:ext>
            </a:extLst>
          </p:cNvPr>
          <p:cNvSpPr txBox="1"/>
          <p:nvPr/>
        </p:nvSpPr>
        <p:spPr>
          <a:xfrm>
            <a:off x="3548509" y="5987472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59" name="Прямая соединительная линия 258">
            <a:extLst>
              <a:ext uri="{FF2B5EF4-FFF2-40B4-BE49-F238E27FC236}">
                <a16:creationId xmlns:a16="http://schemas.microsoft.com/office/drawing/2014/main" id="{F6E827AE-2974-DE43-BCAB-F25457D167BD}"/>
              </a:ext>
            </a:extLst>
          </p:cNvPr>
          <p:cNvCxnSpPr>
            <a:cxnSpLocks/>
            <a:endCxn id="243" idx="3"/>
          </p:cNvCxnSpPr>
          <p:nvPr/>
        </p:nvCxnSpPr>
        <p:spPr>
          <a:xfrm flipV="1">
            <a:off x="5045661" y="5098261"/>
            <a:ext cx="577199" cy="672233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Скругленный прямоугольник 266">
            <a:extLst>
              <a:ext uri="{FF2B5EF4-FFF2-40B4-BE49-F238E27FC236}">
                <a16:creationId xmlns:a16="http://schemas.microsoft.com/office/drawing/2014/main" id="{B0E29B0E-48FA-0543-AB02-B1CC97F1EA50}"/>
              </a:ext>
            </a:extLst>
          </p:cNvPr>
          <p:cNvSpPr/>
          <p:nvPr/>
        </p:nvSpPr>
        <p:spPr>
          <a:xfrm>
            <a:off x="6274981" y="5787507"/>
            <a:ext cx="2418255" cy="749227"/>
          </a:xfrm>
          <a:prstGeom prst="roundRect">
            <a:avLst>
              <a:gd name="adj" fmla="val 8179"/>
            </a:avLst>
          </a:prstGeom>
          <a:solidFill>
            <a:srgbClr val="70AD47">
              <a:alpha val="8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B5C164DF-7874-5A48-AB7C-4FE2C34AAD3F}"/>
              </a:ext>
            </a:extLst>
          </p:cNvPr>
          <p:cNvSpPr txBox="1"/>
          <p:nvPr/>
        </p:nvSpPr>
        <p:spPr>
          <a:xfrm>
            <a:off x="6264136" y="5819024"/>
            <a:ext cx="1529833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1. МАИП</a:t>
            </a:r>
          </a:p>
          <a:p>
            <a:pPr>
              <a:lnSpc>
                <a:spcPct val="80000"/>
              </a:lnSpc>
            </a:pPr>
            <a:endParaRPr lang="ru-RU" sz="1000" b="1" dirty="0">
              <a:latin typeface="Montserrat SemiBold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627B80-F997-B045-A608-105D257C6D0A}"/>
              </a:ext>
            </a:extLst>
          </p:cNvPr>
          <p:cNvSpPr txBox="1"/>
          <p:nvPr/>
        </p:nvSpPr>
        <p:spPr>
          <a:xfrm>
            <a:off x="6267782" y="5959108"/>
            <a:ext cx="2487207" cy="536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dirty="0">
                <a:latin typeface="Montserrat" pitchFamily="2" charset="0"/>
              </a:rPr>
              <a:t>утверждение порядка предоставления ЗУ без проведения торгов для предприятий обрабатывающей промышленности</a:t>
            </a:r>
            <a:endParaRPr lang="ru-RU" sz="900" b="1" dirty="0">
              <a:solidFill>
                <a:srgbClr val="1346A5"/>
              </a:solidFill>
              <a:latin typeface="Montserrat" pitchFamily="2" charset="0"/>
            </a:endParaRPr>
          </a:p>
        </p:txBody>
      </p:sp>
      <p:cxnSp>
        <p:nvCxnSpPr>
          <p:cNvPr id="271" name="Прямая соединительная линия 270">
            <a:extLst>
              <a:ext uri="{FF2B5EF4-FFF2-40B4-BE49-F238E27FC236}">
                <a16:creationId xmlns:a16="http://schemas.microsoft.com/office/drawing/2014/main" id="{256EBC38-9246-824D-8EED-BFB6F5C15DD4}"/>
              </a:ext>
            </a:extLst>
          </p:cNvPr>
          <p:cNvCxnSpPr>
            <a:cxnSpLocks/>
          </p:cNvCxnSpPr>
          <p:nvPr/>
        </p:nvCxnSpPr>
        <p:spPr>
          <a:xfrm flipH="1" flipV="1">
            <a:off x="6677056" y="4401613"/>
            <a:ext cx="350950" cy="1177817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Овал 273">
            <a:extLst>
              <a:ext uri="{FF2B5EF4-FFF2-40B4-BE49-F238E27FC236}">
                <a16:creationId xmlns:a16="http://schemas.microsoft.com/office/drawing/2014/main" id="{730FDDA0-E4E9-8049-B6D9-BD0A49C19681}"/>
              </a:ext>
            </a:extLst>
          </p:cNvPr>
          <p:cNvSpPr/>
          <p:nvPr/>
        </p:nvSpPr>
        <p:spPr>
          <a:xfrm>
            <a:off x="6553697" y="422161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BE17F29D-C58C-D143-82AE-D6EC1474FBA7}"/>
              </a:ext>
            </a:extLst>
          </p:cNvPr>
          <p:cNvSpPr txBox="1"/>
          <p:nvPr/>
        </p:nvSpPr>
        <p:spPr>
          <a:xfrm flipH="1">
            <a:off x="6575132" y="4223753"/>
            <a:ext cx="97038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</a:t>
            </a:r>
          </a:p>
        </p:txBody>
      </p:sp>
      <p:sp>
        <p:nvSpPr>
          <p:cNvPr id="237" name="Овал 236">
            <a:extLst>
              <a:ext uri="{FF2B5EF4-FFF2-40B4-BE49-F238E27FC236}">
                <a16:creationId xmlns:a16="http://schemas.microsoft.com/office/drawing/2014/main" id="{98FC2EFE-EDE5-7742-BF28-3684A0DCE9BB}"/>
              </a:ext>
            </a:extLst>
          </p:cNvPr>
          <p:cNvSpPr/>
          <p:nvPr/>
        </p:nvSpPr>
        <p:spPr>
          <a:xfrm rot="19314949">
            <a:off x="4425326" y="2061026"/>
            <a:ext cx="4490531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accent6"/>
                </a:solidFill>
                <a:highlight>
                  <a:srgbClr val="FFFFFF"/>
                </a:highlight>
                <a:latin typeface="Montserrat SemiBold" pitchFamily="2" charset="0"/>
              </a:rPr>
              <a:t>ЗЕМЛЯ</a:t>
            </a:r>
          </a:p>
        </p:txBody>
      </p:sp>
      <p:sp>
        <p:nvSpPr>
          <p:cNvPr id="280" name="Скругленный прямоугольник 279">
            <a:extLst>
              <a:ext uri="{FF2B5EF4-FFF2-40B4-BE49-F238E27FC236}">
                <a16:creationId xmlns:a16="http://schemas.microsoft.com/office/drawing/2014/main" id="{0D94CE5F-FA8D-8349-B60D-79BCF2B3ADDA}"/>
              </a:ext>
            </a:extLst>
          </p:cNvPr>
          <p:cNvSpPr/>
          <p:nvPr/>
        </p:nvSpPr>
        <p:spPr>
          <a:xfrm>
            <a:off x="6201489" y="608171"/>
            <a:ext cx="4038677" cy="393309"/>
          </a:xfrm>
          <a:prstGeom prst="roundRect">
            <a:avLst>
              <a:gd name="adj" fmla="val 8278"/>
            </a:avLst>
          </a:prstGeom>
          <a:solidFill>
            <a:srgbClr val="4568B6">
              <a:alpha val="8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6F73013E-57EE-CB40-B8A9-DF2C0E3275E0}"/>
              </a:ext>
            </a:extLst>
          </p:cNvPr>
          <p:cNvSpPr txBox="1"/>
          <p:nvPr/>
        </p:nvSpPr>
        <p:spPr>
          <a:xfrm>
            <a:off x="6197576" y="622243"/>
            <a:ext cx="1924551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1. Консьерж-сервис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55134EE2-1E72-E34D-A729-CE320BD984E9}"/>
              </a:ext>
            </a:extLst>
          </p:cNvPr>
          <p:cNvSpPr txBox="1"/>
          <p:nvPr/>
        </p:nvSpPr>
        <p:spPr>
          <a:xfrm>
            <a:off x="7674503" y="616674"/>
            <a:ext cx="2612171" cy="20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b="1" dirty="0">
                <a:latin typeface="Montserrat" pitchFamily="2" charset="0"/>
              </a:rPr>
              <a:t>» </a:t>
            </a:r>
            <a:r>
              <a:rPr lang="ru-RU" sz="900" dirty="0">
                <a:latin typeface="Montserrat" pitchFamily="2" charset="0"/>
              </a:rPr>
              <a:t>подбор комплексных мер поддержки</a:t>
            </a:r>
            <a:endParaRPr lang="ru-RU" sz="900" b="1" dirty="0">
              <a:latin typeface="Montserrat" pitchFamily="2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0DC5B6AD-4743-6144-86D0-3463E86535F7}"/>
              </a:ext>
            </a:extLst>
          </p:cNvPr>
          <p:cNvSpPr txBox="1"/>
          <p:nvPr/>
        </p:nvSpPr>
        <p:spPr>
          <a:xfrm>
            <a:off x="7678946" y="715120"/>
            <a:ext cx="2027472" cy="31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b="1" dirty="0">
                <a:latin typeface="Montserrat" pitchFamily="2" charset="0"/>
              </a:rPr>
              <a:t>» </a:t>
            </a:r>
            <a:r>
              <a:rPr lang="ru-RU" sz="900" dirty="0">
                <a:latin typeface="Montserrat" pitchFamily="2" charset="0"/>
              </a:rPr>
              <a:t>информирование о новых      и действующих программ</a:t>
            </a:r>
            <a:endParaRPr lang="ru-RU" sz="900" b="1" dirty="0">
              <a:latin typeface="Montserrat" pitchFamily="2" charset="0"/>
            </a:endParaRPr>
          </a:p>
        </p:txBody>
      </p:sp>
      <p:sp>
        <p:nvSpPr>
          <p:cNvPr id="284" name="Овал 283">
            <a:extLst>
              <a:ext uri="{FF2B5EF4-FFF2-40B4-BE49-F238E27FC236}">
                <a16:creationId xmlns:a16="http://schemas.microsoft.com/office/drawing/2014/main" id="{73106FD9-1AD0-624A-BDF5-A290098EC728}"/>
              </a:ext>
            </a:extLst>
          </p:cNvPr>
          <p:cNvSpPr/>
          <p:nvPr/>
        </p:nvSpPr>
        <p:spPr>
          <a:xfrm>
            <a:off x="7383837" y="2399175"/>
            <a:ext cx="180000" cy="180000"/>
          </a:xfrm>
          <a:prstGeom prst="ellipse">
            <a:avLst/>
          </a:prstGeom>
          <a:solidFill>
            <a:srgbClr val="4568B6"/>
          </a:solidFill>
          <a:ln>
            <a:solidFill>
              <a:srgbClr val="456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Скругленный прямоугольник 306">
            <a:extLst>
              <a:ext uri="{FF2B5EF4-FFF2-40B4-BE49-F238E27FC236}">
                <a16:creationId xmlns:a16="http://schemas.microsoft.com/office/drawing/2014/main" id="{51086DC2-149A-9C46-8545-F0DF04F154CA}"/>
              </a:ext>
            </a:extLst>
          </p:cNvPr>
          <p:cNvSpPr/>
          <p:nvPr/>
        </p:nvSpPr>
        <p:spPr>
          <a:xfrm>
            <a:off x="9312529" y="2759848"/>
            <a:ext cx="2447061" cy="1245730"/>
          </a:xfrm>
          <a:prstGeom prst="roundRect">
            <a:avLst>
              <a:gd name="adj" fmla="val 5048"/>
            </a:avLst>
          </a:prstGeom>
          <a:solidFill>
            <a:srgbClr val="C1E7F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088CA0E4-15E4-5F4A-83A0-528DE7952ED6}"/>
              </a:ext>
            </a:extLst>
          </p:cNvPr>
          <p:cNvSpPr txBox="1"/>
          <p:nvPr/>
        </p:nvSpPr>
        <p:spPr>
          <a:xfrm>
            <a:off x="9344281" y="2787070"/>
            <a:ext cx="1924551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3. Офсетные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контракты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BE006322-7C30-4047-8821-64A393EF70C0}"/>
              </a:ext>
            </a:extLst>
          </p:cNvPr>
          <p:cNvSpPr txBox="1"/>
          <p:nvPr/>
        </p:nvSpPr>
        <p:spPr>
          <a:xfrm>
            <a:off x="9350213" y="3062748"/>
            <a:ext cx="2184591" cy="42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b="1" dirty="0">
                <a:latin typeface="Montserrat" pitchFamily="2" charset="0"/>
              </a:rPr>
              <a:t>»</a:t>
            </a:r>
            <a:r>
              <a:rPr lang="ru-RU" sz="900" b="1" dirty="0">
                <a:solidFill>
                  <a:srgbClr val="1346A5"/>
                </a:solidFill>
                <a:latin typeface="Montserrat" pitchFamily="2" charset="0"/>
              </a:rPr>
              <a:t> </a:t>
            </a:r>
            <a:r>
              <a:rPr lang="ru-RU" sz="900" dirty="0">
                <a:latin typeface="Montserrat" pitchFamily="2" charset="0"/>
              </a:rPr>
              <a:t>Снижение входного порога        по объему инвестиций</a:t>
            </a:r>
            <a:br>
              <a:rPr lang="ru-RU" sz="900" dirty="0">
                <a:latin typeface="Montserrat" pitchFamily="2" charset="0"/>
              </a:rPr>
            </a:br>
            <a:r>
              <a:rPr lang="ru-RU" sz="900" b="1" dirty="0">
                <a:latin typeface="Montserrat" pitchFamily="2" charset="0"/>
              </a:rPr>
              <a:t>до 100 млн руб.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783046C5-8760-5947-93E6-815E1A0F1931}"/>
              </a:ext>
            </a:extLst>
          </p:cNvPr>
          <p:cNvSpPr txBox="1"/>
          <p:nvPr/>
        </p:nvSpPr>
        <p:spPr>
          <a:xfrm>
            <a:off x="9338508" y="3431410"/>
            <a:ext cx="2447062" cy="536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b="1" dirty="0">
                <a:latin typeface="Montserrat" pitchFamily="2" charset="0"/>
              </a:rPr>
              <a:t>»</a:t>
            </a:r>
            <a:r>
              <a:rPr lang="ru-RU" sz="900" b="1" dirty="0">
                <a:solidFill>
                  <a:srgbClr val="1346A5"/>
                </a:solidFill>
                <a:latin typeface="Montserrat" pitchFamily="2" charset="0"/>
              </a:rPr>
              <a:t> </a:t>
            </a:r>
            <a:r>
              <a:rPr lang="ru-RU" sz="900" dirty="0">
                <a:latin typeface="Montserrat" pitchFamily="2" charset="0"/>
              </a:rPr>
              <a:t>Возможность строительства нового предприятие в одном субъекте РФ,        а заключение договора                              о гарантийной покупке – в ином</a:t>
            </a:r>
          </a:p>
        </p:txBody>
      </p:sp>
      <p:sp>
        <p:nvSpPr>
          <p:cNvPr id="311" name="Скругленный прямоугольник 310">
            <a:extLst>
              <a:ext uri="{FF2B5EF4-FFF2-40B4-BE49-F238E27FC236}">
                <a16:creationId xmlns:a16="http://schemas.microsoft.com/office/drawing/2014/main" id="{108865FB-E316-3D47-808F-BBCA436A8D55}"/>
              </a:ext>
            </a:extLst>
          </p:cNvPr>
          <p:cNvSpPr/>
          <p:nvPr/>
        </p:nvSpPr>
        <p:spPr>
          <a:xfrm>
            <a:off x="2944902" y="606298"/>
            <a:ext cx="2906412" cy="463563"/>
          </a:xfrm>
          <a:prstGeom prst="roundRect">
            <a:avLst>
              <a:gd name="adj" fmla="val 10074"/>
            </a:avLst>
          </a:prstGeom>
          <a:solidFill>
            <a:srgbClr val="C586A7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A06AD15B-5286-0444-B5F1-38453B4A6F68}"/>
              </a:ext>
            </a:extLst>
          </p:cNvPr>
          <p:cNvSpPr txBox="1"/>
          <p:nvPr/>
        </p:nvSpPr>
        <p:spPr>
          <a:xfrm>
            <a:off x="2983214" y="666174"/>
            <a:ext cx="2812398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1. Субсидии на создание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промышленных технопарков</a:t>
            </a:r>
          </a:p>
        </p:txBody>
      </p:sp>
      <p:sp>
        <p:nvSpPr>
          <p:cNvPr id="313" name="Скругленный прямоугольник 312">
            <a:extLst>
              <a:ext uri="{FF2B5EF4-FFF2-40B4-BE49-F238E27FC236}">
                <a16:creationId xmlns:a16="http://schemas.microsoft.com/office/drawing/2014/main" id="{197109F4-8689-E648-B0FE-7E400BDBAB8C}"/>
              </a:ext>
            </a:extLst>
          </p:cNvPr>
          <p:cNvSpPr/>
          <p:nvPr/>
        </p:nvSpPr>
        <p:spPr>
          <a:xfrm>
            <a:off x="8867003" y="4058374"/>
            <a:ext cx="2913653" cy="958351"/>
          </a:xfrm>
          <a:prstGeom prst="roundRect">
            <a:avLst>
              <a:gd name="adj" fmla="val 5048"/>
            </a:avLst>
          </a:prstGeom>
          <a:solidFill>
            <a:srgbClr val="C1E7FC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4EE1839D-C4BE-C24A-877E-C437217601EB}"/>
              </a:ext>
            </a:extLst>
          </p:cNvPr>
          <p:cNvSpPr txBox="1"/>
          <p:nvPr/>
        </p:nvSpPr>
        <p:spPr>
          <a:xfrm>
            <a:off x="8892520" y="4114537"/>
            <a:ext cx="3526846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4. Льготные кредиты </a:t>
            </a:r>
            <a:br>
              <a:rPr lang="ru-RU" sz="1000" b="1" dirty="0">
                <a:latin typeface="Montserrat SemiBold" pitchFamily="2" charset="0"/>
              </a:rPr>
            </a:br>
            <a:r>
              <a:rPr lang="ru-RU" sz="1000" b="1" dirty="0">
                <a:latin typeface="Montserrat SemiBold" pitchFamily="2" charset="0"/>
              </a:rPr>
              <a:t>на пополнение оборотного</a:t>
            </a:r>
            <a:r>
              <a:rPr lang="en-US" sz="1000" b="1" dirty="0">
                <a:latin typeface="Montserrat SemiBold" pitchFamily="2" charset="0"/>
              </a:rPr>
              <a:t> </a:t>
            </a:r>
            <a:endParaRPr lang="ru-RU" sz="1000" b="1" dirty="0">
              <a:latin typeface="Montserrat SemiBold" pitchFamily="2" charset="0"/>
            </a:endParaRP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капитала </a:t>
            </a:r>
          </a:p>
        </p:txBody>
      </p:sp>
      <p:sp>
        <p:nvSpPr>
          <p:cNvPr id="315" name="Скругленный прямоугольник 314">
            <a:extLst>
              <a:ext uri="{FF2B5EF4-FFF2-40B4-BE49-F238E27FC236}">
                <a16:creationId xmlns:a16="http://schemas.microsoft.com/office/drawing/2014/main" id="{F2C64DFC-D80F-5D46-8D3F-8162BE39F7C4}"/>
              </a:ext>
            </a:extLst>
          </p:cNvPr>
          <p:cNvSpPr/>
          <p:nvPr/>
        </p:nvSpPr>
        <p:spPr>
          <a:xfrm>
            <a:off x="8981018" y="4583518"/>
            <a:ext cx="2694075" cy="354943"/>
          </a:xfrm>
          <a:prstGeom prst="roundRect">
            <a:avLst>
              <a:gd name="adj" fmla="val 17389"/>
            </a:avLst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63E78B6C-3BD8-5C47-A91F-CAC47460C232}"/>
              </a:ext>
            </a:extLst>
          </p:cNvPr>
          <p:cNvSpPr txBox="1"/>
          <p:nvPr/>
        </p:nvSpPr>
        <p:spPr>
          <a:xfrm>
            <a:off x="9480707" y="4630674"/>
            <a:ext cx="3743650" cy="203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400"/>
              </a:spcAft>
            </a:pPr>
            <a:r>
              <a:rPr lang="ru-RU" sz="900" b="1" dirty="0">
                <a:solidFill>
                  <a:srgbClr val="85CFFA"/>
                </a:solidFill>
                <a:latin typeface="Montserrat" pitchFamily="2" charset="0"/>
              </a:rPr>
              <a:t>10 – 30 млрд руб. на 1 год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C15A743F-464E-DE47-BC2C-AACF1C51F674}"/>
              </a:ext>
            </a:extLst>
          </p:cNvPr>
          <p:cNvSpPr txBox="1"/>
          <p:nvPr/>
        </p:nvSpPr>
        <p:spPr>
          <a:xfrm>
            <a:off x="8965819" y="4758728"/>
            <a:ext cx="2758585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" dirty="0">
                <a:latin typeface="Montserrat" pitchFamily="2" charset="0"/>
              </a:rPr>
              <a:t>при сохранении занятости на уровне </a:t>
            </a:r>
            <a:r>
              <a:rPr lang="en-US" sz="800" dirty="0">
                <a:latin typeface="Montserrat" pitchFamily="2" charset="0"/>
              </a:rPr>
              <a:t>≥ 85%</a:t>
            </a:r>
            <a:r>
              <a:rPr lang="ru-RU" sz="800" dirty="0">
                <a:latin typeface="Montserrat" pitchFamily="2" charset="0"/>
              </a:rPr>
              <a:t> </a:t>
            </a:r>
          </a:p>
        </p:txBody>
      </p:sp>
      <p:sp>
        <p:nvSpPr>
          <p:cNvPr id="318" name="Скругленный прямоугольник 317">
            <a:extLst>
              <a:ext uri="{FF2B5EF4-FFF2-40B4-BE49-F238E27FC236}">
                <a16:creationId xmlns:a16="http://schemas.microsoft.com/office/drawing/2014/main" id="{4039C5B4-3689-BB46-ADDC-579EF8AEB032}"/>
              </a:ext>
            </a:extLst>
          </p:cNvPr>
          <p:cNvSpPr/>
          <p:nvPr/>
        </p:nvSpPr>
        <p:spPr>
          <a:xfrm>
            <a:off x="7870336" y="1062064"/>
            <a:ext cx="1102033" cy="808734"/>
          </a:xfrm>
          <a:prstGeom prst="roundRect">
            <a:avLst>
              <a:gd name="adj" fmla="val 8824"/>
            </a:avLst>
          </a:prstGeom>
          <a:solidFill>
            <a:srgbClr val="8C9FD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0AE7A7F2-24C7-2042-AC5C-329D43D14465}"/>
              </a:ext>
            </a:extLst>
          </p:cNvPr>
          <p:cNvSpPr txBox="1"/>
          <p:nvPr/>
        </p:nvSpPr>
        <p:spPr>
          <a:xfrm>
            <a:off x="7860402" y="1285125"/>
            <a:ext cx="1665667" cy="5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2. Отсрочка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обязательств</a:t>
            </a:r>
            <a:br>
              <a:rPr lang="ru-RU" sz="1000" b="1" dirty="0">
                <a:latin typeface="Montserrat SemiBold" pitchFamily="2" charset="0"/>
              </a:rPr>
            </a:br>
            <a:r>
              <a:rPr lang="ru-RU" sz="1000" b="1" dirty="0">
                <a:latin typeface="Montserrat SemiBold" pitchFamily="2" charset="0"/>
              </a:rPr>
              <a:t>по субсидиям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до 12 мес.</a:t>
            </a:r>
          </a:p>
        </p:txBody>
      </p:sp>
      <p:sp>
        <p:nvSpPr>
          <p:cNvPr id="320" name="Овал 319">
            <a:extLst>
              <a:ext uri="{FF2B5EF4-FFF2-40B4-BE49-F238E27FC236}">
                <a16:creationId xmlns:a16="http://schemas.microsoft.com/office/drawing/2014/main" id="{D81559F4-D76E-F741-9F56-FCFF062BD568}"/>
              </a:ext>
            </a:extLst>
          </p:cNvPr>
          <p:cNvSpPr/>
          <p:nvPr/>
        </p:nvSpPr>
        <p:spPr>
          <a:xfrm>
            <a:off x="7740613" y="3604432"/>
            <a:ext cx="180000" cy="180000"/>
          </a:xfrm>
          <a:prstGeom prst="ellipse">
            <a:avLst/>
          </a:prstGeom>
          <a:solidFill>
            <a:srgbClr val="85CFFA"/>
          </a:solidFill>
          <a:ln>
            <a:solidFill>
              <a:srgbClr val="85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>
            <a:extLst>
              <a:ext uri="{FF2B5EF4-FFF2-40B4-BE49-F238E27FC236}">
                <a16:creationId xmlns:a16="http://schemas.microsoft.com/office/drawing/2014/main" id="{13CC4C85-CE71-0C42-A661-B431CBD620F5}"/>
              </a:ext>
            </a:extLst>
          </p:cNvPr>
          <p:cNvSpPr/>
          <p:nvPr/>
        </p:nvSpPr>
        <p:spPr>
          <a:xfrm>
            <a:off x="7614669" y="3940304"/>
            <a:ext cx="180000" cy="180000"/>
          </a:xfrm>
          <a:prstGeom prst="ellipse">
            <a:avLst/>
          </a:prstGeom>
          <a:solidFill>
            <a:srgbClr val="9CD9FB"/>
          </a:solidFill>
          <a:ln>
            <a:solidFill>
              <a:srgbClr val="9CD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2" name="Прямая соединительная линия 321">
            <a:extLst>
              <a:ext uri="{FF2B5EF4-FFF2-40B4-BE49-F238E27FC236}">
                <a16:creationId xmlns:a16="http://schemas.microsoft.com/office/drawing/2014/main" id="{04E19684-4849-034F-87DF-53CEEC388790}"/>
              </a:ext>
            </a:extLst>
          </p:cNvPr>
          <p:cNvCxnSpPr>
            <a:cxnSpLocks/>
          </p:cNvCxnSpPr>
          <p:nvPr/>
        </p:nvCxnSpPr>
        <p:spPr>
          <a:xfrm>
            <a:off x="9025516" y="3201231"/>
            <a:ext cx="294131" cy="0"/>
          </a:xfrm>
          <a:prstGeom prst="line">
            <a:avLst/>
          </a:prstGeom>
          <a:ln w="12700">
            <a:solidFill>
              <a:srgbClr val="43B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Прямая соединительная линия 325">
            <a:extLst>
              <a:ext uri="{FF2B5EF4-FFF2-40B4-BE49-F238E27FC236}">
                <a16:creationId xmlns:a16="http://schemas.microsoft.com/office/drawing/2014/main" id="{D2E9AA60-8116-4447-A070-56F5F8ABA640}"/>
              </a:ext>
            </a:extLst>
          </p:cNvPr>
          <p:cNvCxnSpPr>
            <a:cxnSpLocks/>
            <a:endCxn id="311" idx="2"/>
          </p:cNvCxnSpPr>
          <p:nvPr/>
        </p:nvCxnSpPr>
        <p:spPr>
          <a:xfrm flipV="1">
            <a:off x="4324719" y="1069861"/>
            <a:ext cx="0" cy="296853"/>
          </a:xfrm>
          <a:prstGeom prst="line">
            <a:avLst/>
          </a:prstGeom>
          <a:ln w="12700">
            <a:solidFill>
              <a:srgbClr val="A74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Прямая соединительная линия 327">
            <a:extLst>
              <a:ext uri="{FF2B5EF4-FFF2-40B4-BE49-F238E27FC236}">
                <a16:creationId xmlns:a16="http://schemas.microsoft.com/office/drawing/2014/main" id="{984B2469-18CA-F948-9DBE-503BFC3F0A7A}"/>
              </a:ext>
            </a:extLst>
          </p:cNvPr>
          <p:cNvCxnSpPr>
            <a:cxnSpLocks/>
          </p:cNvCxnSpPr>
          <p:nvPr/>
        </p:nvCxnSpPr>
        <p:spPr>
          <a:xfrm>
            <a:off x="8654777" y="4297003"/>
            <a:ext cx="219344" cy="0"/>
          </a:xfrm>
          <a:prstGeom prst="line">
            <a:avLst/>
          </a:prstGeom>
          <a:ln w="12700">
            <a:solidFill>
              <a:srgbClr val="85CF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A78B0AB9-C5C6-1C48-BB12-08E04477E918}"/>
              </a:ext>
            </a:extLst>
          </p:cNvPr>
          <p:cNvCxnSpPr>
            <a:cxnSpLocks/>
          </p:cNvCxnSpPr>
          <p:nvPr/>
        </p:nvCxnSpPr>
        <p:spPr>
          <a:xfrm flipV="1">
            <a:off x="7229214" y="1767503"/>
            <a:ext cx="2683130" cy="1420974"/>
          </a:xfrm>
          <a:prstGeom prst="line">
            <a:avLst/>
          </a:prstGeom>
          <a:ln w="12700">
            <a:solidFill>
              <a:srgbClr val="43B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Прямая соединительная линия 333">
            <a:extLst>
              <a:ext uri="{FF2B5EF4-FFF2-40B4-BE49-F238E27FC236}">
                <a16:creationId xmlns:a16="http://schemas.microsoft.com/office/drawing/2014/main" id="{DAA2FAE5-248F-7046-970D-656CAD3527B2}"/>
              </a:ext>
            </a:extLst>
          </p:cNvPr>
          <p:cNvCxnSpPr>
            <a:cxnSpLocks/>
          </p:cNvCxnSpPr>
          <p:nvPr/>
        </p:nvCxnSpPr>
        <p:spPr>
          <a:xfrm>
            <a:off x="4324366" y="1362116"/>
            <a:ext cx="748014" cy="732366"/>
          </a:xfrm>
          <a:prstGeom prst="line">
            <a:avLst/>
          </a:prstGeom>
          <a:ln w="12700">
            <a:solidFill>
              <a:srgbClr val="A744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Прямая соединительная линия 336">
            <a:extLst>
              <a:ext uri="{FF2B5EF4-FFF2-40B4-BE49-F238E27FC236}">
                <a16:creationId xmlns:a16="http://schemas.microsoft.com/office/drawing/2014/main" id="{DCBD0219-AA45-944E-AF2B-84EF3DD79BD6}"/>
              </a:ext>
            </a:extLst>
          </p:cNvPr>
          <p:cNvCxnSpPr>
            <a:cxnSpLocks/>
          </p:cNvCxnSpPr>
          <p:nvPr/>
        </p:nvCxnSpPr>
        <p:spPr>
          <a:xfrm flipV="1">
            <a:off x="7912731" y="3200606"/>
            <a:ext cx="1119239" cy="486992"/>
          </a:xfrm>
          <a:prstGeom prst="line">
            <a:avLst/>
          </a:prstGeom>
          <a:ln w="12700">
            <a:solidFill>
              <a:srgbClr val="43B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Прямая соединительная линия 340">
            <a:extLst>
              <a:ext uri="{FF2B5EF4-FFF2-40B4-BE49-F238E27FC236}">
                <a16:creationId xmlns:a16="http://schemas.microsoft.com/office/drawing/2014/main" id="{626FA9C8-574A-6944-A742-F87F539F41BC}"/>
              </a:ext>
            </a:extLst>
          </p:cNvPr>
          <p:cNvCxnSpPr>
            <a:cxnSpLocks/>
          </p:cNvCxnSpPr>
          <p:nvPr/>
        </p:nvCxnSpPr>
        <p:spPr>
          <a:xfrm>
            <a:off x="7785119" y="4064085"/>
            <a:ext cx="874275" cy="232667"/>
          </a:xfrm>
          <a:prstGeom prst="line">
            <a:avLst/>
          </a:prstGeom>
          <a:ln w="12700">
            <a:solidFill>
              <a:srgbClr val="85CF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>
            <a:extLst>
              <a:ext uri="{FF2B5EF4-FFF2-40B4-BE49-F238E27FC236}">
                <a16:creationId xmlns:a16="http://schemas.microsoft.com/office/drawing/2014/main" id="{5F040EDB-CBE1-8F41-BD72-AA7A0C84DA7F}"/>
              </a:ext>
            </a:extLst>
          </p:cNvPr>
          <p:cNvSpPr txBox="1"/>
          <p:nvPr/>
        </p:nvSpPr>
        <p:spPr>
          <a:xfrm>
            <a:off x="7028580" y="3124697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E12C1773-4734-2A40-8AFF-22A9BC627DED}"/>
              </a:ext>
            </a:extLst>
          </p:cNvPr>
          <p:cNvSpPr txBox="1"/>
          <p:nvPr/>
        </p:nvSpPr>
        <p:spPr>
          <a:xfrm>
            <a:off x="5048625" y="2047335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545A5084-F489-C648-8104-31A06667F9A4}"/>
              </a:ext>
            </a:extLst>
          </p:cNvPr>
          <p:cNvSpPr txBox="1"/>
          <p:nvPr/>
        </p:nvSpPr>
        <p:spPr>
          <a:xfrm>
            <a:off x="7711027" y="3601838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3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93CD9404-36F7-1C42-A02F-BC22D92CB71C}"/>
              </a:ext>
            </a:extLst>
          </p:cNvPr>
          <p:cNvSpPr txBox="1"/>
          <p:nvPr/>
        </p:nvSpPr>
        <p:spPr>
          <a:xfrm>
            <a:off x="7579254" y="3949661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4</a:t>
            </a:r>
          </a:p>
        </p:txBody>
      </p:sp>
      <p:sp>
        <p:nvSpPr>
          <p:cNvPr id="348" name="Скругленный прямоугольник 347">
            <a:extLst>
              <a:ext uri="{FF2B5EF4-FFF2-40B4-BE49-F238E27FC236}">
                <a16:creationId xmlns:a16="http://schemas.microsoft.com/office/drawing/2014/main" id="{00DA6046-D43E-6A45-A926-376B9323E466}"/>
              </a:ext>
            </a:extLst>
          </p:cNvPr>
          <p:cNvSpPr/>
          <p:nvPr/>
        </p:nvSpPr>
        <p:spPr>
          <a:xfrm>
            <a:off x="10995572" y="4141806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9" name="TextBox 348">
            <a:extLst>
              <a:ext uri="{FF2B5EF4-FFF2-40B4-BE49-F238E27FC236}">
                <a16:creationId xmlns:a16="http://schemas.microsoft.com/office/drawing/2014/main" id="{D47B2D42-58E9-6F42-BD74-B0FFE3B5853C}"/>
              </a:ext>
            </a:extLst>
          </p:cNvPr>
          <p:cNvSpPr txBox="1"/>
          <p:nvPr/>
        </p:nvSpPr>
        <p:spPr>
          <a:xfrm>
            <a:off x="10935443" y="4135825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52" name="Скругленный прямоугольник 351">
            <a:extLst>
              <a:ext uri="{FF2B5EF4-FFF2-40B4-BE49-F238E27FC236}">
                <a16:creationId xmlns:a16="http://schemas.microsoft.com/office/drawing/2014/main" id="{972BBCE4-BE1F-464C-AFFC-EC63EF146CEC}"/>
              </a:ext>
            </a:extLst>
          </p:cNvPr>
          <p:cNvSpPr/>
          <p:nvPr/>
        </p:nvSpPr>
        <p:spPr>
          <a:xfrm>
            <a:off x="11012606" y="2816640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BB9D7D05-16CE-0442-8184-635D2B1F63FB}"/>
              </a:ext>
            </a:extLst>
          </p:cNvPr>
          <p:cNvSpPr txBox="1"/>
          <p:nvPr/>
        </p:nvSpPr>
        <p:spPr>
          <a:xfrm>
            <a:off x="10952477" y="2810659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54" name="Скругленный прямоугольник 353">
            <a:extLst>
              <a:ext uri="{FF2B5EF4-FFF2-40B4-BE49-F238E27FC236}">
                <a16:creationId xmlns:a16="http://schemas.microsoft.com/office/drawing/2014/main" id="{6234A50B-C254-234A-BA5E-4DE204FE833B}"/>
              </a:ext>
            </a:extLst>
          </p:cNvPr>
          <p:cNvSpPr/>
          <p:nvPr/>
        </p:nvSpPr>
        <p:spPr>
          <a:xfrm>
            <a:off x="5070761" y="699082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D58A5004-8DB4-DB4D-9322-FEDB3AFBA2DF}"/>
              </a:ext>
            </a:extLst>
          </p:cNvPr>
          <p:cNvSpPr txBox="1"/>
          <p:nvPr/>
        </p:nvSpPr>
        <p:spPr>
          <a:xfrm>
            <a:off x="5010632" y="693101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356" name="Скругленный прямоугольник 355">
            <a:extLst>
              <a:ext uri="{FF2B5EF4-FFF2-40B4-BE49-F238E27FC236}">
                <a16:creationId xmlns:a16="http://schemas.microsoft.com/office/drawing/2014/main" id="{4C3E8219-3E74-ED42-A23E-434EA9399D26}"/>
              </a:ext>
            </a:extLst>
          </p:cNvPr>
          <p:cNvSpPr/>
          <p:nvPr/>
        </p:nvSpPr>
        <p:spPr>
          <a:xfrm>
            <a:off x="7933925" y="1125541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845D9300-B115-8C42-8A14-173C790F7956}"/>
              </a:ext>
            </a:extLst>
          </p:cNvPr>
          <p:cNvSpPr txBox="1"/>
          <p:nvPr/>
        </p:nvSpPr>
        <p:spPr>
          <a:xfrm>
            <a:off x="7873796" y="1119560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232" name="Овал 231">
            <a:extLst>
              <a:ext uri="{FF2B5EF4-FFF2-40B4-BE49-F238E27FC236}">
                <a16:creationId xmlns:a16="http://schemas.microsoft.com/office/drawing/2014/main" id="{6404FD68-2E6F-8D49-904D-C1C89F0F7C7D}"/>
              </a:ext>
            </a:extLst>
          </p:cNvPr>
          <p:cNvSpPr/>
          <p:nvPr/>
        </p:nvSpPr>
        <p:spPr>
          <a:xfrm rot="171836">
            <a:off x="4676458" y="2017752"/>
            <a:ext cx="2933267" cy="270988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 SemiBold" pitchFamily="2" charset="0"/>
              </a:rPr>
              <a:t>РЕГИОНАЛЬНЫЕ </a:t>
            </a:r>
          </a:p>
        </p:txBody>
      </p:sp>
      <p:sp>
        <p:nvSpPr>
          <p:cNvPr id="234" name="Овал 233">
            <a:extLst>
              <a:ext uri="{FF2B5EF4-FFF2-40B4-BE49-F238E27FC236}">
                <a16:creationId xmlns:a16="http://schemas.microsoft.com/office/drawing/2014/main" id="{A74FBE2E-E34A-E74C-833E-051C31654406}"/>
              </a:ext>
            </a:extLst>
          </p:cNvPr>
          <p:cNvSpPr/>
          <p:nvPr/>
        </p:nvSpPr>
        <p:spPr>
          <a:xfrm rot="19701975">
            <a:off x="3468540" y="779176"/>
            <a:ext cx="4373904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80989"/>
              </a:avLst>
            </a:prstTxWarp>
          </a:bodyPr>
          <a:lstStyle/>
          <a:p>
            <a:pPr algn="ctr"/>
            <a:r>
              <a:rPr lang="ru-RU" sz="1400" b="1" dirty="0">
                <a:solidFill>
                  <a:srgbClr val="941651"/>
                </a:solidFill>
                <a:highlight>
                  <a:srgbClr val="FFFFFF"/>
                </a:highlight>
                <a:latin typeface="Montserrat SemiBold" pitchFamily="2" charset="0"/>
              </a:rPr>
              <a:t>ПОМЕЩЕНИЯ</a:t>
            </a: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id="{08225EEA-DEA6-154E-BD9B-19E8C3748CB7}"/>
              </a:ext>
            </a:extLst>
          </p:cNvPr>
          <p:cNvSpPr/>
          <p:nvPr/>
        </p:nvSpPr>
        <p:spPr>
          <a:xfrm>
            <a:off x="10222936" y="1267297"/>
            <a:ext cx="1536654" cy="985594"/>
          </a:xfrm>
          <a:prstGeom prst="roundRect">
            <a:avLst>
              <a:gd name="adj" fmla="val 8824"/>
            </a:avLst>
          </a:prstGeom>
          <a:solidFill>
            <a:srgbClr val="9CD9F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8FFC7795-0DF5-AD41-AC50-FD7EEB28F8F8}"/>
              </a:ext>
            </a:extLst>
          </p:cNvPr>
          <p:cNvSpPr/>
          <p:nvPr/>
        </p:nvSpPr>
        <p:spPr>
          <a:xfrm>
            <a:off x="6431132" y="267990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568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0EF805-B840-5F44-A2F4-4447218EBDA2}"/>
              </a:ext>
            </a:extLst>
          </p:cNvPr>
          <p:cNvSpPr txBox="1"/>
          <p:nvPr/>
        </p:nvSpPr>
        <p:spPr>
          <a:xfrm>
            <a:off x="6412055" y="2680973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 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FBE9976-F9B5-C64F-B92F-7D75630BB43B}"/>
              </a:ext>
            </a:extLst>
          </p:cNvPr>
          <p:cNvSpPr txBox="1"/>
          <p:nvPr/>
        </p:nvSpPr>
        <p:spPr>
          <a:xfrm>
            <a:off x="10207269" y="1451624"/>
            <a:ext cx="1643890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1. </a:t>
            </a:r>
            <a:r>
              <a:rPr lang="ru-RU" sz="1000" b="1" dirty="0" err="1">
                <a:latin typeface="Montserrat SemiBold" pitchFamily="2" charset="0"/>
              </a:rPr>
              <a:t>Докапитализация</a:t>
            </a:r>
            <a:r>
              <a:rPr lang="ru-RU" sz="1000" b="1" dirty="0">
                <a:latin typeface="Montserrat SemiBold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Фонда развития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промышленности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Санкт-Петербурга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и Фонда содействия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кредитованию МСБ</a:t>
            </a:r>
          </a:p>
        </p:txBody>
      </p: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1B63D3CC-EF7E-6740-8D18-4AB335F09CBC}"/>
              </a:ext>
            </a:extLst>
          </p:cNvPr>
          <p:cNvCxnSpPr>
            <a:cxnSpLocks/>
          </p:cNvCxnSpPr>
          <p:nvPr/>
        </p:nvCxnSpPr>
        <p:spPr>
          <a:xfrm>
            <a:off x="9912344" y="1769123"/>
            <a:ext cx="313200" cy="0"/>
          </a:xfrm>
          <a:prstGeom prst="line">
            <a:avLst/>
          </a:prstGeom>
          <a:ln w="12700">
            <a:solidFill>
              <a:srgbClr val="43B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1D27EB6D-F9F5-0E44-84A7-115193AA0ACE}"/>
              </a:ext>
            </a:extLst>
          </p:cNvPr>
          <p:cNvSpPr txBox="1"/>
          <p:nvPr/>
        </p:nvSpPr>
        <p:spPr>
          <a:xfrm>
            <a:off x="7349524" y="2395700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</a:t>
            </a:r>
          </a:p>
        </p:txBody>
      </p:sp>
      <p:sp>
        <p:nvSpPr>
          <p:cNvPr id="177" name="Скругленный прямоугольник 176">
            <a:extLst>
              <a:ext uri="{FF2B5EF4-FFF2-40B4-BE49-F238E27FC236}">
                <a16:creationId xmlns:a16="http://schemas.microsoft.com/office/drawing/2014/main" id="{AE7B510A-1C7D-434C-9E40-CA2B99D67067}"/>
              </a:ext>
            </a:extLst>
          </p:cNvPr>
          <p:cNvSpPr/>
          <p:nvPr/>
        </p:nvSpPr>
        <p:spPr>
          <a:xfrm>
            <a:off x="8844726" y="6055491"/>
            <a:ext cx="1230595" cy="465803"/>
          </a:xfrm>
          <a:prstGeom prst="roundRect">
            <a:avLst>
              <a:gd name="adj" fmla="val 8179"/>
            </a:avLst>
          </a:prstGeom>
          <a:solidFill>
            <a:srgbClr val="70AD47">
              <a:alpha val="8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0FD00C9E-28AD-E042-8555-B9E5125A8E80}"/>
              </a:ext>
            </a:extLst>
          </p:cNvPr>
          <p:cNvSpPr txBox="1"/>
          <p:nvPr/>
        </p:nvSpPr>
        <p:spPr>
          <a:xfrm>
            <a:off x="8840459" y="6069477"/>
            <a:ext cx="1349401" cy="46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2. Особые экономические зоны</a:t>
            </a:r>
          </a:p>
        </p:txBody>
      </p:sp>
      <p:sp>
        <p:nvSpPr>
          <p:cNvPr id="183" name="Овал 182">
            <a:extLst>
              <a:ext uri="{FF2B5EF4-FFF2-40B4-BE49-F238E27FC236}">
                <a16:creationId xmlns:a16="http://schemas.microsoft.com/office/drawing/2014/main" id="{E8AB9F55-50E1-764F-8958-B51F66DBB6D8}"/>
              </a:ext>
            </a:extLst>
          </p:cNvPr>
          <p:cNvSpPr/>
          <p:nvPr/>
        </p:nvSpPr>
        <p:spPr>
          <a:xfrm>
            <a:off x="7311675" y="4527982"/>
            <a:ext cx="180000" cy="180000"/>
          </a:xfrm>
          <a:prstGeom prst="ellipse">
            <a:avLst/>
          </a:prstGeom>
          <a:solidFill>
            <a:srgbClr val="70AD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F95C720F-EEB0-8843-9F4A-DFD3862648A5}"/>
              </a:ext>
            </a:extLst>
          </p:cNvPr>
          <p:cNvSpPr txBox="1"/>
          <p:nvPr/>
        </p:nvSpPr>
        <p:spPr>
          <a:xfrm flipH="1">
            <a:off x="7317341" y="4523583"/>
            <a:ext cx="97038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</a:t>
            </a:r>
          </a:p>
        </p:txBody>
      </p:sp>
      <p:cxnSp>
        <p:nvCxnSpPr>
          <p:cNvPr id="185" name="Прямая соединительная линия 184">
            <a:extLst>
              <a:ext uri="{FF2B5EF4-FFF2-40B4-BE49-F238E27FC236}">
                <a16:creationId xmlns:a16="http://schemas.microsoft.com/office/drawing/2014/main" id="{A22AC86A-5C72-3949-9FF8-8BF66AA71BEF}"/>
              </a:ext>
            </a:extLst>
          </p:cNvPr>
          <p:cNvCxnSpPr>
            <a:cxnSpLocks/>
          </p:cNvCxnSpPr>
          <p:nvPr/>
        </p:nvCxnSpPr>
        <p:spPr>
          <a:xfrm flipH="1" flipV="1">
            <a:off x="7490427" y="4660732"/>
            <a:ext cx="1898254" cy="1131588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id="{BB585C15-03D3-924A-8955-C5F43522A33B}"/>
              </a:ext>
            </a:extLst>
          </p:cNvPr>
          <p:cNvCxnSpPr>
            <a:cxnSpLocks/>
          </p:cNvCxnSpPr>
          <p:nvPr/>
        </p:nvCxnSpPr>
        <p:spPr>
          <a:xfrm flipV="1">
            <a:off x="9388681" y="5787507"/>
            <a:ext cx="0" cy="267984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Скругленный прямоугольник 198">
            <a:extLst>
              <a:ext uri="{FF2B5EF4-FFF2-40B4-BE49-F238E27FC236}">
                <a16:creationId xmlns:a16="http://schemas.microsoft.com/office/drawing/2014/main" id="{35625F88-2094-8547-82C4-9B4FC6633D69}"/>
              </a:ext>
            </a:extLst>
          </p:cNvPr>
          <p:cNvSpPr/>
          <p:nvPr/>
        </p:nvSpPr>
        <p:spPr>
          <a:xfrm>
            <a:off x="4453617" y="5930770"/>
            <a:ext cx="1519524" cy="596136"/>
          </a:xfrm>
          <a:prstGeom prst="roundRect">
            <a:avLst>
              <a:gd name="adj" fmla="val 8179"/>
            </a:avLst>
          </a:prstGeom>
          <a:solidFill>
            <a:srgbClr val="FCDE8E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47BD947-990A-BD4D-8B33-DEE326BB55E9}"/>
              </a:ext>
            </a:extLst>
          </p:cNvPr>
          <p:cNvSpPr txBox="1"/>
          <p:nvPr/>
        </p:nvSpPr>
        <p:spPr>
          <a:xfrm>
            <a:off x="4475178" y="5951647"/>
            <a:ext cx="1741572" cy="70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3. Национальный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проект «Производитель-ность труда»</a:t>
            </a:r>
          </a:p>
          <a:p>
            <a:pPr>
              <a:lnSpc>
                <a:spcPct val="80000"/>
              </a:lnSpc>
            </a:pPr>
            <a:endParaRPr lang="ru-RU" sz="1000" b="1" dirty="0">
              <a:latin typeface="Montserrat SemiBold" pitchFamily="2" charset="0"/>
            </a:endParaRPr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9F8B05A7-4211-7846-AA05-DE49B18C9E7B}"/>
              </a:ext>
            </a:extLst>
          </p:cNvPr>
          <p:cNvSpPr/>
          <p:nvPr/>
        </p:nvSpPr>
        <p:spPr>
          <a:xfrm>
            <a:off x="4699131" y="4495626"/>
            <a:ext cx="216000" cy="216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F4005E4-7096-0647-BA2D-0872C25242A3}"/>
              </a:ext>
            </a:extLst>
          </p:cNvPr>
          <p:cNvSpPr txBox="1"/>
          <p:nvPr/>
        </p:nvSpPr>
        <p:spPr>
          <a:xfrm>
            <a:off x="4683910" y="4511393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</a:t>
            </a:r>
          </a:p>
        </p:txBody>
      </p:sp>
      <p:cxnSp>
        <p:nvCxnSpPr>
          <p:cNvPr id="202" name="Прямая соединительная линия 201">
            <a:extLst>
              <a:ext uri="{FF2B5EF4-FFF2-40B4-BE49-F238E27FC236}">
                <a16:creationId xmlns:a16="http://schemas.microsoft.com/office/drawing/2014/main" id="{E42A6FD4-0527-A146-A753-5F609982ABBE}"/>
              </a:ext>
            </a:extLst>
          </p:cNvPr>
          <p:cNvCxnSpPr>
            <a:cxnSpLocks/>
          </p:cNvCxnSpPr>
          <p:nvPr/>
        </p:nvCxnSpPr>
        <p:spPr>
          <a:xfrm flipV="1">
            <a:off x="2981312" y="4651173"/>
            <a:ext cx="1732382" cy="966778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>
            <a:extLst>
              <a:ext uri="{FF2B5EF4-FFF2-40B4-BE49-F238E27FC236}">
                <a16:creationId xmlns:a16="http://schemas.microsoft.com/office/drawing/2014/main" id="{65A27FEE-4798-F447-AD37-2FF5CF0101C6}"/>
              </a:ext>
            </a:extLst>
          </p:cNvPr>
          <p:cNvCxnSpPr>
            <a:cxnSpLocks/>
          </p:cNvCxnSpPr>
          <p:nvPr/>
        </p:nvCxnSpPr>
        <p:spPr>
          <a:xfrm flipV="1">
            <a:off x="2986920" y="5618007"/>
            <a:ext cx="0" cy="32065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BB64FEE2-1D2A-5645-9AF3-4D63EC7B8A4F}"/>
              </a:ext>
            </a:extLst>
          </p:cNvPr>
          <p:cNvCxnSpPr>
            <a:cxnSpLocks/>
          </p:cNvCxnSpPr>
          <p:nvPr/>
        </p:nvCxnSpPr>
        <p:spPr>
          <a:xfrm flipH="1">
            <a:off x="7523965" y="1451458"/>
            <a:ext cx="190713" cy="969147"/>
          </a:xfrm>
          <a:prstGeom prst="line">
            <a:avLst/>
          </a:prstGeom>
          <a:ln w="12700">
            <a:solidFill>
              <a:srgbClr val="45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E49815A3-5C2E-324E-BBAC-46D19C57F7BD}"/>
              </a:ext>
            </a:extLst>
          </p:cNvPr>
          <p:cNvCxnSpPr>
            <a:cxnSpLocks/>
          </p:cNvCxnSpPr>
          <p:nvPr/>
        </p:nvCxnSpPr>
        <p:spPr>
          <a:xfrm flipH="1">
            <a:off x="7707908" y="1453111"/>
            <a:ext cx="169200" cy="0"/>
          </a:xfrm>
          <a:prstGeom prst="line">
            <a:avLst/>
          </a:prstGeom>
          <a:ln w="12700">
            <a:solidFill>
              <a:srgbClr val="456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Овал 234">
            <a:extLst>
              <a:ext uri="{FF2B5EF4-FFF2-40B4-BE49-F238E27FC236}">
                <a16:creationId xmlns:a16="http://schemas.microsoft.com/office/drawing/2014/main" id="{5D6B8643-3BC9-FA4F-9D88-77A855C9E13C}"/>
              </a:ext>
            </a:extLst>
          </p:cNvPr>
          <p:cNvSpPr/>
          <p:nvPr/>
        </p:nvSpPr>
        <p:spPr>
          <a:xfrm rot="1877063">
            <a:off x="4022648" y="765929"/>
            <a:ext cx="4999678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638570"/>
              </a:avLst>
            </a:prstTxWarp>
          </a:bodyPr>
          <a:lstStyle/>
          <a:p>
            <a:pPr algn="ctr"/>
            <a:r>
              <a:rPr lang="ru-RU" sz="1200" b="1" dirty="0">
                <a:solidFill>
                  <a:srgbClr val="1346A5"/>
                </a:solidFill>
                <a:highlight>
                  <a:srgbClr val="FFFFFF"/>
                </a:highlight>
                <a:latin typeface="Montserrat SemiBold" pitchFamily="2" charset="0"/>
              </a:rPr>
              <a:t>АДМИНИСТРАТИВНЫЕ</a:t>
            </a:r>
          </a:p>
        </p:txBody>
      </p:sp>
      <p:sp>
        <p:nvSpPr>
          <p:cNvPr id="170" name="Скругленный прямоугольник 169">
            <a:extLst>
              <a:ext uri="{FF2B5EF4-FFF2-40B4-BE49-F238E27FC236}">
                <a16:creationId xmlns:a16="http://schemas.microsoft.com/office/drawing/2014/main" id="{DE871889-7012-4644-AE66-0927F2DD3AEE}"/>
              </a:ext>
            </a:extLst>
          </p:cNvPr>
          <p:cNvSpPr/>
          <p:nvPr/>
        </p:nvSpPr>
        <p:spPr>
          <a:xfrm>
            <a:off x="9313615" y="2308719"/>
            <a:ext cx="2445975" cy="377904"/>
          </a:xfrm>
          <a:prstGeom prst="roundRect">
            <a:avLst>
              <a:gd name="adj" fmla="val 16212"/>
            </a:avLst>
          </a:prstGeom>
          <a:solidFill>
            <a:srgbClr val="9CD9FB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D0AB0B3-F330-0B45-A740-C959AE466C38}"/>
              </a:ext>
            </a:extLst>
          </p:cNvPr>
          <p:cNvSpPr txBox="1"/>
          <p:nvPr/>
        </p:nvSpPr>
        <p:spPr>
          <a:xfrm>
            <a:off x="9328305" y="2341241"/>
            <a:ext cx="2987046" cy="33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2. Конференции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поставщиков и выставки</a:t>
            </a:r>
          </a:p>
        </p:txBody>
      </p:sp>
      <p:sp>
        <p:nvSpPr>
          <p:cNvPr id="172" name="Скругленный прямоугольник 171">
            <a:extLst>
              <a:ext uri="{FF2B5EF4-FFF2-40B4-BE49-F238E27FC236}">
                <a16:creationId xmlns:a16="http://schemas.microsoft.com/office/drawing/2014/main" id="{36CFDBEE-3556-CF43-A949-EF4D4A76724F}"/>
              </a:ext>
            </a:extLst>
          </p:cNvPr>
          <p:cNvSpPr/>
          <p:nvPr/>
        </p:nvSpPr>
        <p:spPr>
          <a:xfrm>
            <a:off x="10995572" y="1301279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99BC0362-7617-E24B-850B-5B4B541991A0}"/>
              </a:ext>
            </a:extLst>
          </p:cNvPr>
          <p:cNvSpPr txBox="1"/>
          <p:nvPr/>
        </p:nvSpPr>
        <p:spPr>
          <a:xfrm>
            <a:off x="10935443" y="1295298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182" name="Прямая соединительная линия 181">
            <a:extLst>
              <a:ext uri="{FF2B5EF4-FFF2-40B4-BE49-F238E27FC236}">
                <a16:creationId xmlns:a16="http://schemas.microsoft.com/office/drawing/2014/main" id="{904E6961-3AF7-EA41-9C3B-58E30D4D1088}"/>
              </a:ext>
            </a:extLst>
          </p:cNvPr>
          <p:cNvCxnSpPr>
            <a:cxnSpLocks/>
          </p:cNvCxnSpPr>
          <p:nvPr/>
        </p:nvCxnSpPr>
        <p:spPr>
          <a:xfrm>
            <a:off x="9090167" y="2498659"/>
            <a:ext cx="234000" cy="0"/>
          </a:xfrm>
          <a:prstGeom prst="line">
            <a:avLst/>
          </a:prstGeom>
          <a:ln w="12700">
            <a:solidFill>
              <a:srgbClr val="43B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91DD78DA-DA04-5D4C-9650-10ABCB092B54}"/>
              </a:ext>
            </a:extLst>
          </p:cNvPr>
          <p:cNvCxnSpPr>
            <a:cxnSpLocks/>
          </p:cNvCxnSpPr>
          <p:nvPr/>
        </p:nvCxnSpPr>
        <p:spPr>
          <a:xfrm flipV="1">
            <a:off x="7041304" y="5939580"/>
            <a:ext cx="574" cy="230729"/>
          </a:xfrm>
          <a:prstGeom prst="line">
            <a:avLst/>
          </a:prstGeom>
          <a:ln w="127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Овал 189">
            <a:extLst>
              <a:ext uri="{FF2B5EF4-FFF2-40B4-BE49-F238E27FC236}">
                <a16:creationId xmlns:a16="http://schemas.microsoft.com/office/drawing/2014/main" id="{F55EA2C5-4D2A-CB49-B4EA-8D648215FAF7}"/>
              </a:ext>
            </a:extLst>
          </p:cNvPr>
          <p:cNvSpPr/>
          <p:nvPr/>
        </p:nvSpPr>
        <p:spPr>
          <a:xfrm>
            <a:off x="7069577" y="350062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85C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EB65D483-719E-D54C-B12A-C611030B0724}"/>
              </a:ext>
            </a:extLst>
          </p:cNvPr>
          <p:cNvSpPr txBox="1"/>
          <p:nvPr/>
        </p:nvSpPr>
        <p:spPr>
          <a:xfrm>
            <a:off x="7041878" y="3501069"/>
            <a:ext cx="324000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2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5EE0F867-ED69-EB4B-B9A5-705322F0C549}"/>
              </a:ext>
            </a:extLst>
          </p:cNvPr>
          <p:cNvCxnSpPr>
            <a:cxnSpLocks/>
          </p:cNvCxnSpPr>
          <p:nvPr/>
        </p:nvCxnSpPr>
        <p:spPr>
          <a:xfrm flipV="1">
            <a:off x="7243218" y="2503870"/>
            <a:ext cx="1849364" cy="1039706"/>
          </a:xfrm>
          <a:prstGeom prst="line">
            <a:avLst/>
          </a:prstGeom>
          <a:ln w="12700">
            <a:solidFill>
              <a:srgbClr val="43B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Скругленный прямоугольник 217">
            <a:extLst>
              <a:ext uri="{FF2B5EF4-FFF2-40B4-BE49-F238E27FC236}">
                <a16:creationId xmlns:a16="http://schemas.microsoft.com/office/drawing/2014/main" id="{378F7249-BED5-144E-967A-48151271FFA2}"/>
              </a:ext>
            </a:extLst>
          </p:cNvPr>
          <p:cNvSpPr/>
          <p:nvPr/>
        </p:nvSpPr>
        <p:spPr>
          <a:xfrm>
            <a:off x="11031405" y="2330915"/>
            <a:ext cx="679853" cy="168784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C6F03BE-93D5-BD4B-935D-2D4D20F16F5C}"/>
              </a:ext>
            </a:extLst>
          </p:cNvPr>
          <p:cNvSpPr txBox="1"/>
          <p:nvPr/>
        </p:nvSpPr>
        <p:spPr>
          <a:xfrm>
            <a:off x="10971276" y="2324934"/>
            <a:ext cx="898682" cy="191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 err="1">
                <a:solidFill>
                  <a:schemeClr val="bg1"/>
                </a:solidFill>
                <a:latin typeface="Montserrat" pitchFamily="2" charset="0"/>
              </a:rPr>
              <a:t>антикризис</a:t>
            </a:r>
            <a:endParaRPr lang="ru-RU" sz="800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0F176011-AA46-884C-9C9C-76364BBEF01C}"/>
              </a:ext>
            </a:extLst>
          </p:cNvPr>
          <p:cNvCxnSpPr>
            <a:cxnSpLocks/>
          </p:cNvCxnSpPr>
          <p:nvPr/>
        </p:nvCxnSpPr>
        <p:spPr>
          <a:xfrm flipV="1">
            <a:off x="5046877" y="5765038"/>
            <a:ext cx="0" cy="17958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Овал 223">
            <a:extLst>
              <a:ext uri="{FF2B5EF4-FFF2-40B4-BE49-F238E27FC236}">
                <a16:creationId xmlns:a16="http://schemas.microsoft.com/office/drawing/2014/main" id="{4C50B159-BF63-0245-A21B-EA152C4226C5}"/>
              </a:ext>
            </a:extLst>
          </p:cNvPr>
          <p:cNvSpPr/>
          <p:nvPr/>
        </p:nvSpPr>
        <p:spPr>
          <a:xfrm>
            <a:off x="5642110" y="435040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78C59312-8B63-AD4C-9282-9BBB7D7C2656}"/>
              </a:ext>
            </a:extLst>
          </p:cNvPr>
          <p:cNvSpPr txBox="1"/>
          <p:nvPr/>
        </p:nvSpPr>
        <p:spPr>
          <a:xfrm flipH="1">
            <a:off x="5663545" y="4352542"/>
            <a:ext cx="97038" cy="21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</a:t>
            </a:r>
          </a:p>
        </p:txBody>
      </p:sp>
      <p:sp>
        <p:nvSpPr>
          <p:cNvPr id="226" name="Скругленный прямоугольник 225">
            <a:extLst>
              <a:ext uri="{FF2B5EF4-FFF2-40B4-BE49-F238E27FC236}">
                <a16:creationId xmlns:a16="http://schemas.microsoft.com/office/drawing/2014/main" id="{3661FE17-7EAB-E74F-B14C-955974AA9976}"/>
              </a:ext>
            </a:extLst>
          </p:cNvPr>
          <p:cNvSpPr/>
          <p:nvPr/>
        </p:nvSpPr>
        <p:spPr>
          <a:xfrm>
            <a:off x="3074687" y="5429961"/>
            <a:ext cx="1643601" cy="445167"/>
          </a:xfrm>
          <a:prstGeom prst="roundRect">
            <a:avLst>
              <a:gd name="adj" fmla="val 8179"/>
            </a:avLst>
          </a:prstGeom>
          <a:solidFill>
            <a:srgbClr val="FACC57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7DCE6BDA-DC8F-E34D-918F-B3020958A8BA}"/>
              </a:ext>
            </a:extLst>
          </p:cNvPr>
          <p:cNvSpPr txBox="1"/>
          <p:nvPr/>
        </p:nvSpPr>
        <p:spPr>
          <a:xfrm>
            <a:off x="3060415" y="5437509"/>
            <a:ext cx="1708297" cy="58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1. Корпоративный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университет </a:t>
            </a:r>
          </a:p>
          <a:p>
            <a:pPr>
              <a:lnSpc>
                <a:spcPct val="80000"/>
              </a:lnSpc>
            </a:pPr>
            <a:r>
              <a:rPr lang="ru-RU" sz="1000" b="1" dirty="0">
                <a:latin typeface="Montserrat SemiBold" pitchFamily="2" charset="0"/>
              </a:rPr>
              <a:t>для промышленности</a:t>
            </a:r>
          </a:p>
          <a:p>
            <a:pPr>
              <a:lnSpc>
                <a:spcPct val="80000"/>
              </a:lnSpc>
            </a:pPr>
            <a:endParaRPr lang="ru-RU" sz="1000" b="1" dirty="0">
              <a:latin typeface="Montserrat SemiBold" pitchFamily="2" charset="0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057DA5F4-1B17-0C4A-A66A-67000C1EBBD6}"/>
              </a:ext>
            </a:extLst>
          </p:cNvPr>
          <p:cNvCxnSpPr>
            <a:cxnSpLocks/>
          </p:cNvCxnSpPr>
          <p:nvPr/>
        </p:nvCxnSpPr>
        <p:spPr>
          <a:xfrm flipV="1">
            <a:off x="4713439" y="4505525"/>
            <a:ext cx="963989" cy="113235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Овал 237">
            <a:extLst>
              <a:ext uri="{FF2B5EF4-FFF2-40B4-BE49-F238E27FC236}">
                <a16:creationId xmlns:a16="http://schemas.microsoft.com/office/drawing/2014/main" id="{96835C25-327D-F14A-B806-7323F0098912}"/>
              </a:ext>
            </a:extLst>
          </p:cNvPr>
          <p:cNvSpPr/>
          <p:nvPr/>
        </p:nvSpPr>
        <p:spPr>
          <a:xfrm rot="2001195">
            <a:off x="3373237" y="2089381"/>
            <a:ext cx="4490531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1400" b="1" dirty="0">
                <a:solidFill>
                  <a:schemeClr val="accent4"/>
                </a:solidFill>
                <a:highlight>
                  <a:srgbClr val="FFFFFF"/>
                </a:highlight>
                <a:latin typeface="Montserrat SemiBold" pitchFamily="2" charset="0"/>
              </a:rPr>
              <a:t>КАДРЫ/ НИОКР</a:t>
            </a:r>
          </a:p>
        </p:txBody>
      </p:sp>
      <p:sp>
        <p:nvSpPr>
          <p:cNvPr id="230" name="Овал 229">
            <a:extLst>
              <a:ext uri="{FF2B5EF4-FFF2-40B4-BE49-F238E27FC236}">
                <a16:creationId xmlns:a16="http://schemas.microsoft.com/office/drawing/2014/main" id="{F0A68B72-041F-304C-B56A-5EB3414B196E}"/>
              </a:ext>
            </a:extLst>
          </p:cNvPr>
          <p:cNvSpPr/>
          <p:nvPr/>
        </p:nvSpPr>
        <p:spPr>
          <a:xfrm rot="162684">
            <a:off x="3943930" y="973563"/>
            <a:ext cx="4373904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80989"/>
              </a:avLst>
            </a:prstTxWarp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 SemiBold" pitchFamily="2" charset="0"/>
              </a:rPr>
              <a:t>ФЕДЕРАЛЬНЫЕ</a:t>
            </a:r>
          </a:p>
        </p:txBody>
      </p:sp>
      <p:sp>
        <p:nvSpPr>
          <p:cNvPr id="241" name="Овал 240">
            <a:extLst>
              <a:ext uri="{FF2B5EF4-FFF2-40B4-BE49-F238E27FC236}">
                <a16:creationId xmlns:a16="http://schemas.microsoft.com/office/drawing/2014/main" id="{22FA8BD6-8D3E-554D-B78C-6ECC6F631819}"/>
              </a:ext>
            </a:extLst>
          </p:cNvPr>
          <p:cNvSpPr/>
          <p:nvPr/>
        </p:nvSpPr>
        <p:spPr>
          <a:xfrm rot="5567292">
            <a:off x="4663854" y="1419653"/>
            <a:ext cx="4490531" cy="41612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0781969"/>
              </a:avLst>
            </a:prstTxWarp>
          </a:bodyPr>
          <a:lstStyle/>
          <a:p>
            <a:pPr algn="ctr"/>
            <a:r>
              <a:rPr lang="ru-RU" sz="1400" b="1" dirty="0">
                <a:solidFill>
                  <a:srgbClr val="85CFFA"/>
                </a:solidFill>
                <a:highlight>
                  <a:srgbClr val="FFFFFF"/>
                </a:highlight>
                <a:latin typeface="Montserrat SemiBold" pitchFamily="2" charset="0"/>
              </a:rPr>
              <a:t>ФИНАНСЫ/ СПРОС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9DEA5F3-80D3-1C47-90FF-372E12FB8941}"/>
              </a:ext>
            </a:extLst>
          </p:cNvPr>
          <p:cNvSpPr txBox="1"/>
          <p:nvPr/>
        </p:nvSpPr>
        <p:spPr>
          <a:xfrm>
            <a:off x="11379749" y="261657"/>
            <a:ext cx="801813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8/10</a:t>
            </a:r>
          </a:p>
        </p:txBody>
      </p:sp>
    </p:spTree>
    <p:extLst>
      <p:ext uri="{BB962C8B-B14F-4D97-AF65-F5344CB8AC3E}">
        <p14:creationId xmlns:p14="http://schemas.microsoft.com/office/powerpoint/2010/main" val="258353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0FA1E020-298F-BA4B-BB35-88AEE3493774}"/>
              </a:ext>
            </a:extLst>
          </p:cNvPr>
          <p:cNvSpPr/>
          <p:nvPr/>
        </p:nvSpPr>
        <p:spPr>
          <a:xfrm>
            <a:off x="409802" y="3891223"/>
            <a:ext cx="3113536" cy="430909"/>
          </a:xfrm>
          <a:prstGeom prst="roundRect">
            <a:avLst>
              <a:gd name="adj" fmla="val 0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615328F-927D-2C44-9DA6-9CD912C42AE5}"/>
              </a:ext>
            </a:extLst>
          </p:cNvPr>
          <p:cNvSpPr/>
          <p:nvPr/>
        </p:nvSpPr>
        <p:spPr>
          <a:xfrm>
            <a:off x="901233" y="3150797"/>
            <a:ext cx="1755409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F4860-1BA2-024C-9907-FF0B38CD81B6}"/>
              </a:ext>
            </a:extLst>
          </p:cNvPr>
          <p:cNvSpPr txBox="1"/>
          <p:nvPr/>
        </p:nvSpPr>
        <p:spPr>
          <a:xfrm>
            <a:off x="288351" y="1534858"/>
            <a:ext cx="1113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>
                <a:latin typeface="Montserrat SemiBold" pitchFamily="2" charset="0"/>
              </a:rPr>
              <a:t>Новая программа Фонда развития промышленности Санкт-Петербурга</a:t>
            </a:r>
            <a:endParaRPr lang="ru-RU" sz="1600" b="1" dirty="0">
              <a:latin typeface="Montserrat SemiBold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8D4F5F-1841-B140-A0D2-56AFF20E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57" y="1452425"/>
            <a:ext cx="1161382" cy="5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19666C-E1EA-F24A-B0F2-C8165B865DFE}"/>
              </a:ext>
            </a:extLst>
          </p:cNvPr>
          <p:cNvSpPr txBox="1"/>
          <p:nvPr/>
        </p:nvSpPr>
        <p:spPr>
          <a:xfrm>
            <a:off x="588063" y="1909515"/>
            <a:ext cx="51735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Программа «Займы на научно-исследовательские, опытно-конструкторские и технологические работы (НИОКТР) для производства конкурентоспособной</a:t>
            </a:r>
          </a:p>
          <a:p>
            <a:pPr>
              <a:lnSpc>
                <a:spcPct val="90000"/>
              </a:lnSpc>
            </a:pP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и высокотехнологичной продукции»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1A550-0406-D441-AB1B-FEBB2F0DB824}"/>
              </a:ext>
            </a:extLst>
          </p:cNvPr>
          <p:cNvSpPr txBox="1"/>
          <p:nvPr/>
        </p:nvSpPr>
        <p:spPr>
          <a:xfrm>
            <a:off x="1038164" y="3198779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РАЗМЕР ЗАЙМА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FBAF2-760E-924B-9226-74690645FC70}"/>
              </a:ext>
            </a:extLst>
          </p:cNvPr>
          <p:cNvSpPr txBox="1"/>
          <p:nvPr/>
        </p:nvSpPr>
        <p:spPr>
          <a:xfrm>
            <a:off x="772626" y="3549673"/>
            <a:ext cx="28985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>
                <a:solidFill>
                  <a:srgbClr val="1346A5"/>
                </a:solidFill>
                <a:latin typeface="Montserrat SemiBold" pitchFamily="2" charset="0"/>
              </a:rPr>
              <a:t>30 – 200 млн руб.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CB7A1A0-1D85-3F49-8B07-E7875E67A979}"/>
              </a:ext>
            </a:extLst>
          </p:cNvPr>
          <p:cNvSpPr/>
          <p:nvPr/>
        </p:nvSpPr>
        <p:spPr>
          <a:xfrm>
            <a:off x="8101100" y="3637854"/>
            <a:ext cx="2451714" cy="70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effectLst/>
                <a:latin typeface="Montserrat" pitchFamily="2" charset="0"/>
              </a:rPr>
              <a:t>Промышленные предприятия, </a:t>
            </a:r>
            <a:r>
              <a:rPr lang="ru-RU" sz="1000" dirty="0">
                <a:latin typeface="Montserrat" pitchFamily="2" charset="0"/>
              </a:rPr>
              <a:t>основной вид экономической деятельности которых включен</a:t>
            </a:r>
            <a:br>
              <a:rPr lang="ru-RU" sz="1000" dirty="0">
                <a:latin typeface="Montserrat" pitchFamily="2" charset="0"/>
              </a:rPr>
            </a:br>
            <a:r>
              <a:rPr lang="ru-RU" sz="1000" dirty="0">
                <a:latin typeface="Montserrat" pitchFamily="2" charset="0"/>
              </a:rPr>
              <a:t>в раздел С «Обрабатывающие производства»</a:t>
            </a:r>
            <a:endParaRPr lang="ru-RU" sz="1000" dirty="0">
              <a:effectLst/>
              <a:latin typeface="Montserrat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26DA05F-7FD7-E947-8122-B5A4DBE444AC}"/>
              </a:ext>
            </a:extLst>
          </p:cNvPr>
          <p:cNvSpPr/>
          <p:nvPr/>
        </p:nvSpPr>
        <p:spPr>
          <a:xfrm>
            <a:off x="431573" y="3957921"/>
            <a:ext cx="3158577" cy="3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dirty="0">
                <a:effectLst/>
                <a:latin typeface="Montserrat" pitchFamily="2" charset="0"/>
              </a:rPr>
              <a:t>Софинансирование </a:t>
            </a:r>
            <a:r>
              <a:rPr lang="en-US" sz="1000" dirty="0">
                <a:latin typeface="Montserrat" pitchFamily="2" charset="0"/>
              </a:rPr>
              <a:t>≥</a:t>
            </a:r>
            <a:r>
              <a:rPr lang="ru-RU" sz="1000" dirty="0">
                <a:latin typeface="Montserrat" pitchFamily="2" charset="0"/>
              </a:rPr>
              <a:t> 15% от общего объема запланированных затрат на НИОКТР</a:t>
            </a:r>
            <a:endParaRPr lang="ru-RU" sz="1000" dirty="0">
              <a:effectLst/>
              <a:latin typeface="Montserrat" pitchFamily="2" charset="0"/>
            </a:endParaRP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5052786E-752F-6F46-A71E-20C310C180E9}"/>
              </a:ext>
            </a:extLst>
          </p:cNvPr>
          <p:cNvCxnSpPr>
            <a:cxnSpLocks/>
          </p:cNvCxnSpPr>
          <p:nvPr/>
        </p:nvCxnSpPr>
        <p:spPr>
          <a:xfrm>
            <a:off x="409802" y="3044181"/>
            <a:ext cx="11370308" cy="0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CFB0AB5B-5359-B645-A4AC-B62544C849F0}"/>
              </a:ext>
            </a:extLst>
          </p:cNvPr>
          <p:cNvCxnSpPr>
            <a:cxnSpLocks/>
          </p:cNvCxnSpPr>
          <p:nvPr/>
        </p:nvCxnSpPr>
        <p:spPr>
          <a:xfrm flipV="1">
            <a:off x="3586926" y="3044581"/>
            <a:ext cx="0" cy="1331565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E7335E03-3751-56DD-CCE2-43F9C6003B79}"/>
              </a:ext>
            </a:extLst>
          </p:cNvPr>
          <p:cNvCxnSpPr>
            <a:cxnSpLocks/>
          </p:cNvCxnSpPr>
          <p:nvPr/>
        </p:nvCxnSpPr>
        <p:spPr>
          <a:xfrm>
            <a:off x="431573" y="1957335"/>
            <a:ext cx="0" cy="933141"/>
          </a:xfrm>
          <a:prstGeom prst="line">
            <a:avLst/>
          </a:prstGeom>
          <a:ln w="41275">
            <a:solidFill>
              <a:srgbClr val="1346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05964AAA-2BB3-06CC-2482-532AA6D3CBB5}"/>
              </a:ext>
            </a:extLst>
          </p:cNvPr>
          <p:cNvSpPr/>
          <p:nvPr/>
        </p:nvSpPr>
        <p:spPr>
          <a:xfrm>
            <a:off x="5761594" y="1959889"/>
            <a:ext cx="6083263" cy="939557"/>
          </a:xfrm>
          <a:prstGeom prst="roundRect">
            <a:avLst>
              <a:gd name="adj" fmla="val 6577"/>
            </a:avLst>
          </a:prstGeom>
          <a:solidFill>
            <a:srgbClr val="E8ECF6"/>
          </a:solidFill>
          <a:ln>
            <a:solidFill>
              <a:srgbClr val="E8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4112F2-900D-3F4C-911A-48DC2C331C83}"/>
              </a:ext>
            </a:extLst>
          </p:cNvPr>
          <p:cNvSpPr/>
          <p:nvPr/>
        </p:nvSpPr>
        <p:spPr>
          <a:xfrm>
            <a:off x="5795285" y="2017549"/>
            <a:ext cx="6083259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300" dirty="0">
                <a:effectLst/>
                <a:latin typeface="Montserrat" pitchFamily="2" charset="0"/>
              </a:rPr>
              <a:t>Займы на оплату/ проведение научно-исследовательских, опытно-конструкторских и технологических работ в рамках комплексного проекта создания высокотехнологичного производства новой (усовершенствованной) продукции гражданского назначения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4F43D19A-239B-146A-0CBD-73D468CA0713}"/>
              </a:ext>
            </a:extLst>
          </p:cNvPr>
          <p:cNvCxnSpPr>
            <a:cxnSpLocks/>
          </p:cNvCxnSpPr>
          <p:nvPr/>
        </p:nvCxnSpPr>
        <p:spPr>
          <a:xfrm>
            <a:off x="394003" y="4376146"/>
            <a:ext cx="11486850" cy="0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8C0DC27E-72A9-2424-AE86-9BC100387145}"/>
              </a:ext>
            </a:extLst>
          </p:cNvPr>
          <p:cNvSpPr/>
          <p:nvPr/>
        </p:nvSpPr>
        <p:spPr>
          <a:xfrm>
            <a:off x="3977782" y="3154521"/>
            <a:ext cx="2143271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9618604-6163-AAA1-54AD-16C443AB37FB}"/>
              </a:ext>
            </a:extLst>
          </p:cNvPr>
          <p:cNvSpPr txBox="1"/>
          <p:nvPr/>
        </p:nvSpPr>
        <p:spPr>
          <a:xfrm>
            <a:off x="4056677" y="3197014"/>
            <a:ext cx="2172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ПРОЦЕНТНАЯ СТАВКА</a:t>
            </a:r>
          </a:p>
        </p:txBody>
      </p: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A9CBF2C1-9684-DCF8-87B6-9BC83C86BBD9}"/>
              </a:ext>
            </a:extLst>
          </p:cNvPr>
          <p:cNvSpPr/>
          <p:nvPr/>
        </p:nvSpPr>
        <p:spPr>
          <a:xfrm>
            <a:off x="6622575" y="3154620"/>
            <a:ext cx="1347551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E1C890-FAAE-988B-E301-C7C3E183AEBF}"/>
              </a:ext>
            </a:extLst>
          </p:cNvPr>
          <p:cNvSpPr txBox="1"/>
          <p:nvPr/>
        </p:nvSpPr>
        <p:spPr>
          <a:xfrm>
            <a:off x="6652274" y="3200877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СРОК ЗАЙМА</a:t>
            </a: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86A809B-669C-B289-3018-9D7B0C06D0F4}"/>
              </a:ext>
            </a:extLst>
          </p:cNvPr>
          <p:cNvSpPr/>
          <p:nvPr/>
        </p:nvSpPr>
        <p:spPr>
          <a:xfrm>
            <a:off x="8502157" y="3151027"/>
            <a:ext cx="1485894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5E93FA-46D4-3EC2-9DE7-2AD9AD0D6CB4}"/>
              </a:ext>
            </a:extLst>
          </p:cNvPr>
          <p:cNvSpPr txBox="1"/>
          <p:nvPr/>
        </p:nvSpPr>
        <p:spPr>
          <a:xfrm>
            <a:off x="8730533" y="3203640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ЗАЕМЩИК</a:t>
            </a: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0B753AE6-8072-80FD-9C62-CBD41381C0E2}"/>
              </a:ext>
            </a:extLst>
          </p:cNvPr>
          <p:cNvSpPr/>
          <p:nvPr/>
        </p:nvSpPr>
        <p:spPr>
          <a:xfrm>
            <a:off x="10534444" y="3139482"/>
            <a:ext cx="1164193" cy="3644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0526693-5C75-F025-0AB3-5E1B542D8388}"/>
              </a:ext>
            </a:extLst>
          </p:cNvPr>
          <p:cNvSpPr txBox="1"/>
          <p:nvPr/>
        </p:nvSpPr>
        <p:spPr>
          <a:xfrm>
            <a:off x="10654436" y="3190323"/>
            <a:ext cx="1771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1346A5"/>
                </a:solidFill>
                <a:latin typeface="Montserrat SemiBold" pitchFamily="2" charset="0"/>
              </a:rPr>
              <a:t>ЛИМИТЫ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450429A4-6015-BB9B-3D01-1A618021F67B}"/>
              </a:ext>
            </a:extLst>
          </p:cNvPr>
          <p:cNvCxnSpPr>
            <a:cxnSpLocks/>
          </p:cNvCxnSpPr>
          <p:nvPr/>
        </p:nvCxnSpPr>
        <p:spPr>
          <a:xfrm flipV="1">
            <a:off x="6543016" y="3032065"/>
            <a:ext cx="0" cy="1344081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B185D131-C2B6-E1E1-561D-5A057D791389}"/>
              </a:ext>
            </a:extLst>
          </p:cNvPr>
          <p:cNvCxnSpPr>
            <a:cxnSpLocks/>
          </p:cNvCxnSpPr>
          <p:nvPr/>
        </p:nvCxnSpPr>
        <p:spPr>
          <a:xfrm flipV="1">
            <a:off x="8065644" y="3054378"/>
            <a:ext cx="0" cy="1321768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29623771-BFC7-0EBA-C3F3-D6A0083EFEC7}"/>
              </a:ext>
            </a:extLst>
          </p:cNvPr>
          <p:cNvCxnSpPr>
            <a:cxnSpLocks/>
          </p:cNvCxnSpPr>
          <p:nvPr/>
        </p:nvCxnSpPr>
        <p:spPr>
          <a:xfrm flipV="1">
            <a:off x="10382047" y="3054378"/>
            <a:ext cx="0" cy="1321768"/>
          </a:xfrm>
          <a:prstGeom prst="line">
            <a:avLst/>
          </a:prstGeom>
          <a:ln w="19050">
            <a:solidFill>
              <a:srgbClr val="1346A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D5EC7F00-4918-C24F-A3B7-D587E34372BD}"/>
              </a:ext>
            </a:extLst>
          </p:cNvPr>
          <p:cNvSpPr txBox="1"/>
          <p:nvPr/>
        </p:nvSpPr>
        <p:spPr>
          <a:xfrm>
            <a:off x="3621663" y="3567409"/>
            <a:ext cx="3106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1346A5"/>
                </a:solidFill>
                <a:latin typeface="Montserrat SemiBold" pitchFamily="2" charset="0"/>
              </a:rPr>
              <a:t>1%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 – первый год</a:t>
            </a:r>
          </a:p>
          <a:p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3</a:t>
            </a:r>
            <a:r>
              <a:rPr lang="en-US" sz="1400" b="1" dirty="0">
                <a:solidFill>
                  <a:srgbClr val="1346A5"/>
                </a:solidFill>
                <a:latin typeface="Montserrat SemiBold" pitchFamily="2" charset="0"/>
              </a:rPr>
              <a:t>%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– второй и третий года</a:t>
            </a:r>
          </a:p>
          <a:p>
            <a:r>
              <a:rPr lang="en-US" sz="1400" b="1" dirty="0">
                <a:solidFill>
                  <a:srgbClr val="1346A5"/>
                </a:solidFill>
                <a:latin typeface="Montserrat SemiBold" pitchFamily="2" charset="0"/>
              </a:rPr>
              <a:t>5%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–</a:t>
            </a:r>
            <a:r>
              <a:rPr lang="en-US" sz="1400" b="1" dirty="0">
                <a:solidFill>
                  <a:srgbClr val="1346A5"/>
                </a:solidFill>
                <a:latin typeface="Montserrat SemiBold" pitchFamily="2" charset="0"/>
              </a:rPr>
              <a:t> </a:t>
            </a:r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четвертый и пятый года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3EA7BCB-CB47-DFB1-45BB-2346BB8B4B06}"/>
              </a:ext>
            </a:extLst>
          </p:cNvPr>
          <p:cNvSpPr txBox="1"/>
          <p:nvPr/>
        </p:nvSpPr>
        <p:spPr>
          <a:xfrm>
            <a:off x="6826418" y="3631235"/>
            <a:ext cx="98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до 5 лет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D30B55A-D9A9-D7C0-3D41-D441FBC521F2}"/>
              </a:ext>
            </a:extLst>
          </p:cNvPr>
          <p:cNvSpPr txBox="1"/>
          <p:nvPr/>
        </p:nvSpPr>
        <p:spPr>
          <a:xfrm>
            <a:off x="10391163" y="3561549"/>
            <a:ext cx="1519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346A5"/>
                </a:solidFill>
                <a:latin typeface="Montserrat SemiBold" pitchFamily="2" charset="0"/>
              </a:rPr>
              <a:t> 0,5 млрд руб.</a:t>
            </a:r>
          </a:p>
        </p:txBody>
      </p:sp>
      <p:sp>
        <p:nvSpPr>
          <p:cNvPr id="87" name="Скругленный прямоугольник 86">
            <a:extLst>
              <a:ext uri="{FF2B5EF4-FFF2-40B4-BE49-F238E27FC236}">
                <a16:creationId xmlns:a16="http://schemas.microsoft.com/office/drawing/2014/main" id="{6AC5F17D-5EE6-D8A8-83BD-C919FD0EB36D}"/>
              </a:ext>
            </a:extLst>
          </p:cNvPr>
          <p:cNvSpPr/>
          <p:nvPr/>
        </p:nvSpPr>
        <p:spPr>
          <a:xfrm>
            <a:off x="378931" y="4463041"/>
            <a:ext cx="1973742" cy="1620175"/>
          </a:xfrm>
          <a:prstGeom prst="roundRect">
            <a:avLst>
              <a:gd name="adj" fmla="val 6577"/>
            </a:avLst>
          </a:prstGeom>
          <a:solidFill>
            <a:srgbClr val="E8ECF6"/>
          </a:solidFill>
          <a:ln>
            <a:solidFill>
              <a:srgbClr val="E8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8" name="Picture 2">
            <a:extLst>
              <a:ext uri="{FF2B5EF4-FFF2-40B4-BE49-F238E27FC236}">
                <a16:creationId xmlns:a16="http://schemas.microsoft.com/office/drawing/2014/main" id="{4C497458-7910-2086-CE90-0BB18483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3" y="4503268"/>
            <a:ext cx="1786986" cy="8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9DD2BEB6-0E1B-ED27-885B-462A22157F49}"/>
              </a:ext>
            </a:extLst>
          </p:cNvPr>
          <p:cNvSpPr/>
          <p:nvPr/>
        </p:nvSpPr>
        <p:spPr>
          <a:xfrm>
            <a:off x="506495" y="5315342"/>
            <a:ext cx="1671115" cy="546248"/>
          </a:xfrm>
          <a:prstGeom prst="roundRect">
            <a:avLst>
              <a:gd name="adj" fmla="val 50000"/>
            </a:avLst>
          </a:prstGeom>
          <a:solidFill>
            <a:srgbClr val="1346A5"/>
          </a:solidFill>
          <a:ln>
            <a:solidFill>
              <a:srgbClr val="1346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0670EEE-5646-0013-FF54-3DF59A650997}"/>
              </a:ext>
            </a:extLst>
          </p:cNvPr>
          <p:cNvSpPr txBox="1"/>
          <p:nvPr/>
        </p:nvSpPr>
        <p:spPr>
          <a:xfrm>
            <a:off x="-257780" y="5384788"/>
            <a:ext cx="3247164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latin typeface="Montserrat SemiBold" pitchFamily="2" charset="0"/>
              </a:rPr>
              <a:t>ЗАЙМЫ </a:t>
            </a:r>
          </a:p>
          <a:p>
            <a:pPr algn="ctr">
              <a:lnSpc>
                <a:spcPct val="80000"/>
              </a:lnSpc>
            </a:pPr>
            <a:r>
              <a:rPr lang="ru-RU" sz="1300" b="1" dirty="0">
                <a:solidFill>
                  <a:schemeClr val="bg1"/>
                </a:solidFill>
                <a:latin typeface="Montserrat SemiBold" pitchFamily="2" charset="0"/>
              </a:rPr>
              <a:t>НА НИОКТР </a:t>
            </a: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462328E9-522E-E4AE-D069-0BB598671E8D}"/>
              </a:ext>
            </a:extLst>
          </p:cNvPr>
          <p:cNvSpPr/>
          <p:nvPr/>
        </p:nvSpPr>
        <p:spPr>
          <a:xfrm>
            <a:off x="3154193" y="4465520"/>
            <a:ext cx="2689045" cy="829169"/>
          </a:xfrm>
          <a:prstGeom prst="roundRect">
            <a:avLst>
              <a:gd name="adj" fmla="val 7400"/>
            </a:avLst>
          </a:prstGeom>
          <a:solidFill>
            <a:srgbClr val="E8ECF6"/>
          </a:solidFill>
          <a:ln>
            <a:solidFill>
              <a:srgbClr val="E8E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062E566-E067-EF58-B216-82870B40A635}"/>
              </a:ext>
            </a:extLst>
          </p:cNvPr>
          <p:cNvSpPr txBox="1"/>
          <p:nvPr/>
        </p:nvSpPr>
        <p:spPr>
          <a:xfrm>
            <a:off x="3900788" y="4641232"/>
            <a:ext cx="2412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1346A5"/>
                </a:solidFill>
                <a:latin typeface="Montserrat SemiBold" pitchFamily="2" charset="0"/>
              </a:rPr>
              <a:t>ПРОМЫШЛЕННЫЕ</a:t>
            </a:r>
          </a:p>
          <a:p>
            <a:r>
              <a:rPr lang="ru-RU" sz="1300" b="1" dirty="0">
                <a:solidFill>
                  <a:srgbClr val="1346A5"/>
                </a:solidFill>
                <a:latin typeface="Montserrat SemiBold" pitchFamily="2" charset="0"/>
              </a:rPr>
              <a:t>ПРЕДПРИЯТИЯ</a:t>
            </a:r>
          </a:p>
        </p:txBody>
      </p:sp>
      <p:pic>
        <p:nvPicPr>
          <p:cNvPr id="21" name="Рисунок 20" descr="Шестеренки">
            <a:extLst>
              <a:ext uri="{FF2B5EF4-FFF2-40B4-BE49-F238E27FC236}">
                <a16:creationId xmlns:a16="http://schemas.microsoft.com/office/drawing/2014/main" id="{E47D3C3E-60BE-D2F5-953A-5B55919DB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3234945" y="4525793"/>
            <a:ext cx="715004" cy="715004"/>
          </a:xfrm>
          <a:prstGeom prst="rect">
            <a:avLst/>
          </a:prstGeom>
        </p:spPr>
      </p:pic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9ADC9402-8C36-8CD2-EA68-7855969B46D9}"/>
              </a:ext>
            </a:extLst>
          </p:cNvPr>
          <p:cNvSpPr/>
          <p:nvPr/>
        </p:nvSpPr>
        <p:spPr>
          <a:xfrm>
            <a:off x="6870000" y="4466736"/>
            <a:ext cx="4995774" cy="829168"/>
          </a:xfrm>
          <a:prstGeom prst="roundRect">
            <a:avLst>
              <a:gd name="adj" fmla="val 11023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BBBC7C5-3AC1-7980-16B2-1E0FFD621806}"/>
              </a:ext>
            </a:extLst>
          </p:cNvPr>
          <p:cNvSpPr txBox="1"/>
          <p:nvPr/>
        </p:nvSpPr>
        <p:spPr>
          <a:xfrm>
            <a:off x="7836559" y="4530346"/>
            <a:ext cx="4382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РОССИЙСКИЕ ОБРАЗОВАТЕЛЬНЫЕ </a:t>
            </a:r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ОРГАНИЗАЦИИ ВЫСШЕГО ОБРАЗОВАНИЯ, </a:t>
            </a:r>
          </a:p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Montserrat Medium" pitchFamily="2" charset="0"/>
              </a:rPr>
              <a:t>ГОСУДАРСТВЕННЫЕ НАУЧНЫЕ УЧРЕЖДЕНИЯ</a:t>
            </a:r>
          </a:p>
        </p:txBody>
      </p:sp>
      <p:pic>
        <p:nvPicPr>
          <p:cNvPr id="27" name="Рисунок 26" descr="Школа">
            <a:extLst>
              <a:ext uri="{FF2B5EF4-FFF2-40B4-BE49-F238E27FC236}">
                <a16:creationId xmlns:a16="http://schemas.microsoft.com/office/drawing/2014/main" id="{AFFFC13E-52F4-446E-92E3-52279E61B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55982" y="4456975"/>
            <a:ext cx="751042" cy="751042"/>
          </a:xfrm>
          <a:prstGeom prst="rect">
            <a:avLst/>
          </a:prstGeom>
        </p:spPr>
      </p:pic>
      <p:sp>
        <p:nvSpPr>
          <p:cNvPr id="96" name="Скругленный прямоугольник 95">
            <a:extLst>
              <a:ext uri="{FF2B5EF4-FFF2-40B4-BE49-F238E27FC236}">
                <a16:creationId xmlns:a16="http://schemas.microsoft.com/office/drawing/2014/main" id="{D20B312D-24D4-D236-0FF9-515AFD860693}"/>
              </a:ext>
            </a:extLst>
          </p:cNvPr>
          <p:cNvSpPr/>
          <p:nvPr/>
        </p:nvSpPr>
        <p:spPr>
          <a:xfrm>
            <a:off x="2730127" y="5457356"/>
            <a:ext cx="3394610" cy="502084"/>
          </a:xfrm>
          <a:prstGeom prst="roundRect">
            <a:avLst>
              <a:gd name="adj" fmla="val 10933"/>
            </a:avLst>
          </a:prstGeom>
          <a:noFill/>
          <a:ln>
            <a:solidFill>
              <a:srgbClr val="F298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C59D1F4-CE40-1197-2B8E-6C9296A0B645}"/>
              </a:ext>
            </a:extLst>
          </p:cNvPr>
          <p:cNvSpPr txBox="1"/>
          <p:nvPr/>
        </p:nvSpPr>
        <p:spPr>
          <a:xfrm>
            <a:off x="2730126" y="5501950"/>
            <a:ext cx="3416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rgbClr val="F298AA"/>
                </a:solidFill>
                <a:latin typeface="Montserrat Medium" pitchFamily="2" charset="0"/>
              </a:rPr>
              <a:t>ПРОИЗВОДСТВО ВЫСОКОТЕХНОЛОГИЧНОЙ ПРОДУКЦИИ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8C5E75DA-E1B5-33DE-EE98-D1E24B0C52F3}"/>
              </a:ext>
            </a:extLst>
          </p:cNvPr>
          <p:cNvSpPr/>
          <p:nvPr/>
        </p:nvSpPr>
        <p:spPr>
          <a:xfrm>
            <a:off x="2630039" y="5980029"/>
            <a:ext cx="4033277" cy="61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dirty="0">
                <a:latin typeface="Montserrat" pitchFamily="2" charset="0"/>
              </a:rPr>
              <a:t>Организация высокотехнологичного производства новой (усовершенствованной) продукции гражданского назначения осуществляется за счет средств заемщика и/или третьих лиц</a:t>
            </a:r>
            <a:endParaRPr lang="ru-RU" sz="1050" dirty="0">
              <a:effectLst/>
              <a:latin typeface="Montserrat" pitchFamily="2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DD48546-359C-B6E1-1ECC-65673CB61304}"/>
              </a:ext>
            </a:extLst>
          </p:cNvPr>
          <p:cNvSpPr/>
          <p:nvPr/>
        </p:nvSpPr>
        <p:spPr>
          <a:xfrm>
            <a:off x="6795546" y="5316563"/>
            <a:ext cx="5423227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7F7F7F"/>
                </a:solidFill>
                <a:effectLst/>
                <a:latin typeface="Montserrat SemiBold" pitchFamily="2" charset="0"/>
              </a:rPr>
              <a:t>ДОГОВОР </a:t>
            </a:r>
            <a:r>
              <a:rPr lang="ru-RU" sz="1100" dirty="0">
                <a:solidFill>
                  <a:srgbClr val="7F7F7F"/>
                </a:solidFill>
                <a:effectLst/>
                <a:latin typeface="Montserrat" pitchFamily="2" charset="0"/>
              </a:rPr>
              <a:t>в случае проведения НИОКТР сторон</a:t>
            </a:r>
            <a:r>
              <a:rPr lang="ru-RU" sz="1100" dirty="0">
                <a:solidFill>
                  <a:srgbClr val="7F7F7F"/>
                </a:solidFill>
                <a:latin typeface="Montserrat" pitchFamily="2" charset="0"/>
              </a:rPr>
              <a:t>ней организацией </a:t>
            </a:r>
            <a:endParaRPr lang="ru-RU" sz="1100" dirty="0">
              <a:solidFill>
                <a:srgbClr val="7F7F7F"/>
              </a:solidFill>
              <a:effectLst/>
              <a:latin typeface="Montserrat" pitchFamily="2" charset="0"/>
            </a:endParaRPr>
          </a:p>
          <a:p>
            <a:pPr>
              <a:lnSpc>
                <a:spcPct val="80000"/>
              </a:lnSpc>
            </a:pPr>
            <a:endParaRPr lang="ru-RU" sz="1100" dirty="0">
              <a:effectLst/>
              <a:latin typeface="Montserrat" pitchFamily="2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D5A073EC-D8EC-8F8D-7FF8-E2ECE5501889}"/>
              </a:ext>
            </a:extLst>
          </p:cNvPr>
          <p:cNvSpPr/>
          <p:nvPr/>
        </p:nvSpPr>
        <p:spPr>
          <a:xfrm>
            <a:off x="6821724" y="5544158"/>
            <a:ext cx="43822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buAutoNum type="arabicParenR"/>
            </a:pPr>
            <a:r>
              <a:rPr lang="ru-RU" sz="1100" dirty="0">
                <a:solidFill>
                  <a:srgbClr val="7F7F7F"/>
                </a:solidFill>
                <a:effectLst/>
                <a:latin typeface="Montserrat" pitchFamily="2" charset="0"/>
              </a:rPr>
              <a:t>ТЗ</a:t>
            </a:r>
          </a:p>
          <a:p>
            <a:pPr marL="228600" indent="-228600">
              <a:lnSpc>
                <a:spcPct val="90000"/>
              </a:lnSpc>
              <a:buAutoNum type="arabicParenR"/>
            </a:pPr>
            <a:r>
              <a:rPr lang="ru-RU" sz="1100" dirty="0">
                <a:solidFill>
                  <a:srgbClr val="7F7F7F"/>
                </a:solidFill>
                <a:latin typeface="Montserrat" pitchFamily="2" charset="0"/>
              </a:rPr>
              <a:t>к</a:t>
            </a:r>
            <a:r>
              <a:rPr lang="ru-RU" sz="1100" dirty="0">
                <a:solidFill>
                  <a:srgbClr val="7F7F7F"/>
                </a:solidFill>
                <a:effectLst/>
                <a:latin typeface="Montserrat" pitchFamily="2" charset="0"/>
              </a:rPr>
              <a:t>алендарный план</a:t>
            </a:r>
          </a:p>
          <a:p>
            <a:pPr marL="228600" indent="-228600">
              <a:lnSpc>
                <a:spcPct val="90000"/>
              </a:lnSpc>
              <a:buAutoNum type="arabicParenR"/>
            </a:pPr>
            <a:r>
              <a:rPr lang="ru-RU" sz="1100" dirty="0">
                <a:solidFill>
                  <a:srgbClr val="7F7F7F"/>
                </a:solidFill>
                <a:latin typeface="Montserrat" pitchFamily="2" charset="0"/>
              </a:rPr>
              <a:t>смета</a:t>
            </a:r>
          </a:p>
          <a:p>
            <a:pPr marL="228600" indent="-228600">
              <a:lnSpc>
                <a:spcPct val="90000"/>
              </a:lnSpc>
              <a:buAutoNum type="arabicParenR"/>
            </a:pPr>
            <a:r>
              <a:rPr lang="ru-RU" sz="1100" dirty="0">
                <a:solidFill>
                  <a:srgbClr val="7F7F7F"/>
                </a:solidFill>
                <a:latin typeface="Montserrat" pitchFamily="2" charset="0"/>
              </a:rPr>
              <a:t>п</a:t>
            </a:r>
            <a:r>
              <a:rPr lang="ru-RU" sz="1100" dirty="0">
                <a:solidFill>
                  <a:srgbClr val="7F7F7F"/>
                </a:solidFill>
                <a:effectLst/>
                <a:latin typeface="Montserrat" pitchFamily="2" charset="0"/>
              </a:rPr>
              <a:t>омесячный кассовый план исполнения НИОКТР</a:t>
            </a:r>
          </a:p>
        </p:txBody>
      </p: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B8B20BD2-9047-A9FB-4932-7078D265AD35}"/>
              </a:ext>
            </a:extLst>
          </p:cNvPr>
          <p:cNvCxnSpPr>
            <a:cxnSpLocks/>
          </p:cNvCxnSpPr>
          <p:nvPr/>
        </p:nvCxnSpPr>
        <p:spPr>
          <a:xfrm>
            <a:off x="2332928" y="4880467"/>
            <a:ext cx="800830" cy="0"/>
          </a:xfrm>
          <a:prstGeom prst="straightConnector1">
            <a:avLst/>
          </a:prstGeom>
          <a:ln w="19050">
            <a:solidFill>
              <a:srgbClr val="1346A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220CE3F0-CCE9-2096-EA11-739799D1EF0C}"/>
              </a:ext>
            </a:extLst>
          </p:cNvPr>
          <p:cNvCxnSpPr>
            <a:cxnSpLocks/>
          </p:cNvCxnSpPr>
          <p:nvPr/>
        </p:nvCxnSpPr>
        <p:spPr>
          <a:xfrm>
            <a:off x="5865679" y="4880105"/>
            <a:ext cx="1004321" cy="0"/>
          </a:xfrm>
          <a:prstGeom prst="straightConnector1">
            <a:avLst/>
          </a:prstGeom>
          <a:ln w="19050">
            <a:solidFill>
              <a:srgbClr val="7F7F7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1155B5D2-ED9F-F286-F3B1-8296F4173978}"/>
              </a:ext>
            </a:extLst>
          </p:cNvPr>
          <p:cNvCxnSpPr>
            <a:cxnSpLocks/>
          </p:cNvCxnSpPr>
          <p:nvPr/>
        </p:nvCxnSpPr>
        <p:spPr>
          <a:xfrm flipH="1">
            <a:off x="4532208" y="5294689"/>
            <a:ext cx="0" cy="162667"/>
          </a:xfrm>
          <a:prstGeom prst="straightConnector1">
            <a:avLst/>
          </a:prstGeom>
          <a:ln w="19050">
            <a:gradFill>
              <a:gsLst>
                <a:gs pos="5000">
                  <a:srgbClr val="1346A5"/>
                </a:gs>
                <a:gs pos="100000">
                  <a:srgbClr val="F298AA"/>
                </a:gs>
              </a:gsLst>
              <a:lin ang="5400000" scaled="1"/>
            </a:gra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02AF1E91-0F5A-4A4B-BE61-E7BBD1032A9E}"/>
              </a:ext>
            </a:extLst>
          </p:cNvPr>
          <p:cNvSpPr/>
          <p:nvPr/>
        </p:nvSpPr>
        <p:spPr>
          <a:xfrm>
            <a:off x="374968" y="659955"/>
            <a:ext cx="11490806" cy="818796"/>
          </a:xfrm>
          <a:prstGeom prst="roundRect">
            <a:avLst>
              <a:gd name="adj" fmla="val 8634"/>
            </a:avLst>
          </a:prstGeom>
          <a:gradFill flip="none" rotWithShape="1">
            <a:gsLst>
              <a:gs pos="0">
                <a:srgbClr val="E9ECF6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479D623-60EC-4241-A9C7-7F516C6D8A23}"/>
              </a:ext>
            </a:extLst>
          </p:cNvPr>
          <p:cNvSpPr/>
          <p:nvPr/>
        </p:nvSpPr>
        <p:spPr>
          <a:xfrm>
            <a:off x="483699" y="728160"/>
            <a:ext cx="6219945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>
                <a:latin typeface="Montserrat SemiBold" pitchFamily="2" charset="0"/>
              </a:rPr>
              <a:t>Приоритетные группы технологий</a:t>
            </a:r>
            <a:endParaRPr lang="ru-RU" sz="1200" b="1" dirty="0">
              <a:effectLst/>
              <a:latin typeface="Montserrat SemiBold" pitchFamily="2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45B6CBC0-ED43-DA42-8273-9C9778492EB7}"/>
              </a:ext>
            </a:extLst>
          </p:cNvPr>
          <p:cNvSpPr/>
          <p:nvPr/>
        </p:nvSpPr>
        <p:spPr>
          <a:xfrm>
            <a:off x="481008" y="944143"/>
            <a:ext cx="4033277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Квантовые технологии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69217823-65F4-6C4F-88C3-FFB77BAABD6E}"/>
              </a:ext>
            </a:extLst>
          </p:cNvPr>
          <p:cNvSpPr/>
          <p:nvPr/>
        </p:nvSpPr>
        <p:spPr>
          <a:xfrm>
            <a:off x="481007" y="1132533"/>
            <a:ext cx="4033277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err="1">
                <a:effectLst/>
                <a:latin typeface="Montserrat" pitchFamily="2" charset="0"/>
              </a:rPr>
              <a:t>Роботехника</a:t>
            </a:r>
            <a:r>
              <a:rPr lang="ru-RU" sz="1200" dirty="0">
                <a:effectLst/>
                <a:latin typeface="Montserrat" pitchFamily="2" charset="0"/>
              </a:rPr>
              <a:t> и </a:t>
            </a:r>
            <a:r>
              <a:rPr lang="ru-RU" sz="1200" dirty="0" err="1">
                <a:effectLst/>
                <a:latin typeface="Montserrat" pitchFamily="2" charset="0"/>
              </a:rPr>
              <a:t>мехатроника</a:t>
            </a:r>
            <a:endParaRPr lang="ru-RU" sz="1200" dirty="0">
              <a:effectLst/>
              <a:latin typeface="Montserrat" pitchFamily="2" charset="0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C3040B2F-8239-1444-BDEB-8A2667AF91EF}"/>
              </a:ext>
            </a:extLst>
          </p:cNvPr>
          <p:cNvSpPr/>
          <p:nvPr/>
        </p:nvSpPr>
        <p:spPr>
          <a:xfrm>
            <a:off x="3551563" y="942695"/>
            <a:ext cx="4033277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Новые производственные технологии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AD50EF37-9D5C-7443-AAD3-684E7D5D9D2F}"/>
              </a:ext>
            </a:extLst>
          </p:cNvPr>
          <p:cNvSpPr/>
          <p:nvPr/>
        </p:nvSpPr>
        <p:spPr>
          <a:xfrm>
            <a:off x="3548871" y="1129639"/>
            <a:ext cx="4033277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effectLst/>
                <a:latin typeface="Montserrat" pitchFamily="2" charset="0"/>
              </a:rPr>
              <a:t>Новые материалы и аддитивные технологии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3C52FD7-B5A4-F548-8455-B4EA3F7696D8}"/>
              </a:ext>
            </a:extLst>
          </p:cNvPr>
          <p:cNvSpPr/>
          <p:nvPr/>
        </p:nvSpPr>
        <p:spPr>
          <a:xfrm>
            <a:off x="7695167" y="938933"/>
            <a:ext cx="4033277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Большие данные и искусственный интеллект</a:t>
            </a:r>
            <a:endParaRPr lang="ru-RU" sz="1200" dirty="0">
              <a:effectLst/>
              <a:latin typeface="Montserrat" pitchFamily="2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BF614E1-2EF2-3247-8B76-52D58A7933DE}"/>
              </a:ext>
            </a:extLst>
          </p:cNvPr>
          <p:cNvSpPr/>
          <p:nvPr/>
        </p:nvSpPr>
        <p:spPr>
          <a:xfrm>
            <a:off x="7697662" y="1127749"/>
            <a:ext cx="4033277" cy="241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Montserrat" pitchFamily="2" charset="0"/>
              </a:rPr>
              <a:t>Технологии беспроводной связи и </a:t>
            </a:r>
            <a:r>
              <a:rPr lang="en-US" sz="1200" dirty="0">
                <a:latin typeface="Montserrat" pitchFamily="2" charset="0"/>
              </a:rPr>
              <a:t>IoT</a:t>
            </a:r>
            <a:endParaRPr lang="ru-RU" sz="1200" dirty="0">
              <a:effectLst/>
              <a:latin typeface="Montserrat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68C4892-51F3-4644-9C76-E7444F16CB62}"/>
              </a:ext>
            </a:extLst>
          </p:cNvPr>
          <p:cNvSpPr txBox="1"/>
          <p:nvPr/>
        </p:nvSpPr>
        <p:spPr>
          <a:xfrm>
            <a:off x="277768" y="187008"/>
            <a:ext cx="12404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 SemiBold" pitchFamily="2" charset="0"/>
              </a:rPr>
              <a:t>ЦЕНТРЫ КОМПЕТЕНЦИЙ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248904B-8AA3-5A42-A07E-9D6D059E0B7E}"/>
              </a:ext>
            </a:extLst>
          </p:cNvPr>
          <p:cNvSpPr txBox="1"/>
          <p:nvPr/>
        </p:nvSpPr>
        <p:spPr>
          <a:xfrm>
            <a:off x="11465068" y="264202"/>
            <a:ext cx="630084" cy="24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>
                <a:solidFill>
                  <a:srgbClr val="1346A5"/>
                </a:solidFill>
                <a:latin typeface="Montserrat SemiBold" pitchFamily="2" charset="0"/>
              </a:rPr>
              <a:t>9/10</a:t>
            </a:r>
            <a:endParaRPr lang="ru-RU" sz="1200" b="1" dirty="0">
              <a:solidFill>
                <a:srgbClr val="1346A5"/>
              </a:solidFill>
              <a:latin typeface="Montserrat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29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8244</TotalTime>
  <Words>1793</Words>
  <Application>Microsoft Office PowerPoint</Application>
  <PresentationFormat>Широкоэкранный</PresentationFormat>
  <Paragraphs>473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Коробова Екатерина Анатольевна</dc:creator>
  <cp:lastModifiedBy>Неизвестный пользователь</cp:lastModifiedBy>
  <cp:revision>31</cp:revision>
  <dcterms:created xsi:type="dcterms:W3CDTF">2022-03-21T08:20:19Z</dcterms:created>
  <dcterms:modified xsi:type="dcterms:W3CDTF">2022-04-25T10:41:01Z</dcterms:modified>
</cp:coreProperties>
</file>