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8" r:id="rId3"/>
    <p:sldId id="289" r:id="rId4"/>
    <p:sldId id="292" r:id="rId5"/>
    <p:sldId id="290" r:id="rId6"/>
    <p:sldId id="291" r:id="rId7"/>
    <p:sldId id="293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5316E-0D4B-4EC9-9EEA-49C4E5056B4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D2D3-2E31-4039-AC7F-71D9490F8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1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1D5DB-0BE7-AFE6-337E-428203557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EB1D2DB-C6C1-4B85-CF27-45012B1C9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A28EC-1FDD-8B2A-C927-63A4C394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9EDF36-8395-05A0-8C1C-63CD3FA4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D74C71-4AF9-3E9C-629D-1514D4B1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2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BA3F8-15FC-FE07-91B9-19735D8D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839544-6734-C282-4618-29582F96D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D71EA8-546B-076E-F7D3-C752743D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29E931-ED67-D3E9-B605-C2678D17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79CA21-09BD-0EED-0ED9-77D32E0D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E93F6B-096B-18CF-C922-D2810F604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CFD409F-75B3-E598-9A37-4E559E954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3C08F4-E9E1-8042-DC8D-A32F276E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49142E-EDE1-9AFE-E5CA-6175DA6D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89607C-981C-A629-E6A0-861C67BE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D058E4-91A8-DE9E-1C11-D39BE6E2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06FC5F-9874-E346-54F0-2F430DF1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D46266-0237-8BB5-F1C7-638CA548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8538DF-9B66-06F8-35BC-7AD09A3A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61893-994C-A9AB-6327-37955D20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6B352-1D4F-D668-60A0-FF51005A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78CBC1-F101-32AF-2763-C9E0D2DA4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662E43-629E-66B7-943E-FE7DFDEF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126F93-D539-8889-DF0A-B642955E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1D2B9-C53E-D002-4D9D-AC85196A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5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9EE5CF-6469-1974-3582-BF2A142A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A56498-4E42-BBAD-6656-385719A4A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86124-5EA5-7A9B-5E95-E11A2412B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8E25E5-99BB-6966-88C1-E461AD25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1AADEB-E718-6617-4199-3F951D2F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CE8C51-4C96-673B-7B9A-146BC2A1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9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8408CC-2CC3-F092-78D0-57682BFD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13D04A-1086-5D9F-3CEB-AAF9DDD5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0E3468-CC0A-D1B5-E03F-78AD634F5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2234FCB-70B6-7983-A7B6-560D2A95B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A4657DE-5946-3BBD-57A4-A42863CFA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66557E-AF53-8572-A349-974A3B28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F189B42-E443-6FFF-3573-2F933FEE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C477349-5FFB-E5E5-11C2-A9FD398A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F5CC4C-5800-43CA-9DFE-21D87194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5AAF396-1F14-2BFC-61E6-F3B7824F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524B9D6-162B-3CD5-23FE-05186FD1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42F6ABF-8B4B-08CC-75E1-79E46CC8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1AC56F-0013-8FE6-92C9-D5015FAE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AA34BB-2C98-A6C2-DDFA-86ED7F4B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A3554B3-B7D6-FD31-9862-1569F99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5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343277-C944-8E28-FD52-EFE52AC6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5EC3B7-925D-91A7-367B-92848DE5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E445B2-0B23-9B6A-CFFC-9DC318A27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4D4F8B-DC90-3C5F-CA52-0EE60215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4DC60-2D2B-0452-91E0-C4356D20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5E927E-B0EE-AB55-DCA8-4FCF4368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55D31-876E-EACD-9572-3A9FD1A7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6064EC-5F7E-2095-B2B4-EF5772F6E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19AF92-5AAC-9020-693B-011FD462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8C67A9-AF70-DCA7-2A53-5D1DB9E9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311F17-83FB-E3A8-4DE0-FC43621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AC7247-2458-AC8E-7E75-DA644D31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B8179C-B49A-401A-D2FD-CDEFFAAA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BD83A9-501C-00EC-5725-D98385AD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59A49A-89AB-6F8C-749C-1AA450E7F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6E54-2A30-4FA9-A12E-9E1F33BA935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CA8FF-AB06-1693-1B35-DD544DA1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2ED37C-6AD8-9DC2-73CE-FE47746E4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3BB6-967D-4586-8F63-93E0DA91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249@mail.ru" TargetMode="External"/><Relationship Id="rId2" Type="http://schemas.openxmlformats.org/officeDocument/2006/relationships/hyperlink" Target="mailto:karlik1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807" y="2312377"/>
            <a:ext cx="9144000" cy="4040555"/>
          </a:xfrm>
        </p:spPr>
        <p:txBody>
          <a:bodyPr>
            <a:noAutofit/>
          </a:bodyPr>
          <a:lstStyle/>
          <a:p>
            <a:pPr algn="l" fontAlgn="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17" descr="Тренажеры самолета Су-30МКИ">
            <a:extLst>
              <a:ext uri="{FF2B5EF4-FFF2-40B4-BE49-F238E27FC236}">
                <a16:creationId xmlns="" xmlns:a16="http://schemas.microsoft.com/office/drawing/2014/main" id="{D0A245A8-22EC-4703-B783-572C4AFA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7549">
            <a:off x="6751995" y="253891"/>
            <a:ext cx="16906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9807" y="1649060"/>
            <a:ext cx="9144000" cy="1655762"/>
          </a:xfrm>
        </p:spPr>
        <p:txBody>
          <a:bodyPr/>
          <a:lstStyle/>
          <a:p>
            <a:r>
              <a:rPr lang="ru-RU" dirty="0" smtClean="0"/>
              <a:t>Программы высшего образования , реализуемые в интересах ОПК</a:t>
            </a:r>
          </a:p>
          <a:p>
            <a:endParaRPr lang="ru-RU" dirty="0"/>
          </a:p>
          <a:p>
            <a:r>
              <a:rPr lang="ru-RU" dirty="0" smtClean="0"/>
              <a:t>11 апреля 2024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6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02733" y="909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«ОРГАНИЗАЦИЯ И УПРАВЛЕНИЕ НА ПРЕДПРИЯТИЯХ ОБОРОННО-ПРОМЫШЛЕННОГО </a:t>
            </a:r>
            <a:r>
              <a:rPr lang="ru-RU" sz="3200" b="1" dirty="0" smtClean="0"/>
              <a:t>КОМПЛЕКСА  -  </a:t>
            </a:r>
            <a:r>
              <a:rPr lang="ru-RU" sz="3200" b="1" dirty="0" err="1" smtClean="0"/>
              <a:t>Бакалавриат</a:t>
            </a:r>
            <a:r>
              <a:rPr lang="ru-RU" sz="3200" dirty="0"/>
              <a:t/>
            </a:r>
            <a:br>
              <a:rPr lang="ru-RU" sz="3200" dirty="0"/>
            </a:b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Бюджетных </a:t>
            </a:r>
            <a:r>
              <a:rPr lang="ru-RU" b="1" dirty="0"/>
              <a:t>мест – 10</a:t>
            </a:r>
            <a:endParaRPr lang="ru-RU" dirty="0"/>
          </a:p>
          <a:p>
            <a:r>
              <a:rPr lang="ru-RU" b="1" dirty="0"/>
              <a:t>Платных мест – 28</a:t>
            </a:r>
            <a:endParaRPr lang="ru-RU" dirty="0"/>
          </a:p>
          <a:p>
            <a:r>
              <a:rPr lang="ru-RU" b="1" dirty="0"/>
              <a:t>Стоимость обучения за семестр</a:t>
            </a:r>
            <a:endParaRPr lang="ru-RU" dirty="0"/>
          </a:p>
          <a:p>
            <a:r>
              <a:rPr lang="ru-RU" b="1" dirty="0"/>
              <a:t> 136 000 рублей</a:t>
            </a:r>
            <a:endParaRPr lang="ru-RU" dirty="0"/>
          </a:p>
          <a:p>
            <a:r>
              <a:rPr lang="ru-RU" b="1" dirty="0"/>
              <a:t>в том числе 10 мест, с частичной компенсацией за счет грантов СПбГЭУ</a:t>
            </a:r>
            <a:endParaRPr lang="ru-RU" dirty="0"/>
          </a:p>
          <a:p>
            <a:r>
              <a:rPr lang="ru-RU" b="1" dirty="0"/>
              <a:t>в размере 150 000 руб. каждый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Century Gothic" panose="020B0502020202020204" pitchFamily="34" charset="0"/>
              </a:rPr>
              <a:t>Основные дисциплины</a:t>
            </a: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537774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Экономика предприятия </a:t>
            </a:r>
          </a:p>
          <a:p>
            <a:r>
              <a:rPr lang="ru-RU" dirty="0"/>
              <a:t>Государственное регулирование деятельности предприятий ОПК </a:t>
            </a:r>
          </a:p>
          <a:p>
            <a:r>
              <a:rPr lang="ru-RU" dirty="0"/>
              <a:t>Финансовое планирование и бюджетирование на предприятиях ОПК</a:t>
            </a:r>
          </a:p>
          <a:p>
            <a:r>
              <a:rPr lang="ru-RU" dirty="0"/>
              <a:t>Организация материально-технического обеспечения предприятий ОПК (снабжение, закупка, логистика)</a:t>
            </a:r>
          </a:p>
          <a:p>
            <a:r>
              <a:rPr lang="ru-RU" dirty="0"/>
              <a:t>Особенности учета и отчетности на предприятиях ОПК</a:t>
            </a:r>
          </a:p>
          <a:p>
            <a:r>
              <a:rPr lang="ru-RU" dirty="0"/>
              <a:t>Организация производства и производственное планирование</a:t>
            </a:r>
          </a:p>
          <a:p>
            <a:r>
              <a:rPr lang="ru-RU" dirty="0"/>
              <a:t>Организация технико-экономического планирования деятельности предприятии</a:t>
            </a:r>
          </a:p>
          <a:p>
            <a:r>
              <a:rPr lang="ru-RU" dirty="0"/>
              <a:t>Базовые технологии предприятий ОПК (по отраслям)</a:t>
            </a:r>
          </a:p>
          <a:p>
            <a:r>
              <a:rPr lang="ru-RU" dirty="0"/>
              <a:t>Организация и планирование инвестиционной деятельности предприятия </a:t>
            </a:r>
          </a:p>
          <a:p>
            <a:r>
              <a:rPr lang="ru-RU" dirty="0"/>
              <a:t>Научная организация и стимулирование труда</a:t>
            </a:r>
          </a:p>
          <a:p>
            <a:r>
              <a:rPr lang="ru-RU" dirty="0"/>
              <a:t>Организация и планирование комплексной (технической) подготовки производства</a:t>
            </a:r>
          </a:p>
          <a:p>
            <a:r>
              <a:rPr lang="ru-RU" dirty="0"/>
              <a:t>Инвестиционный анализ и инвестиционное проектирование </a:t>
            </a:r>
          </a:p>
          <a:p>
            <a:r>
              <a:rPr lang="ru-RU" dirty="0"/>
              <a:t>Управление затратами и результатами деятельности предприятия </a:t>
            </a:r>
          </a:p>
          <a:p>
            <a:r>
              <a:rPr lang="ru-RU" dirty="0"/>
              <a:t>Исследование рынков продукции военного назначения и ценообразование на предприятиях ОПК</a:t>
            </a:r>
          </a:p>
          <a:p>
            <a:r>
              <a:rPr lang="ru-RU" dirty="0"/>
              <a:t>Организация и планирование финансовой деятельности предприятия</a:t>
            </a:r>
          </a:p>
          <a:p>
            <a:r>
              <a:rPr lang="ru-RU" dirty="0"/>
              <a:t>Организация технического нормирования материальных, трудовых и финансовых ресурсов</a:t>
            </a:r>
          </a:p>
          <a:p>
            <a:r>
              <a:rPr lang="ru-RU" dirty="0"/>
              <a:t>Инвестиционный анализ инженерных решений</a:t>
            </a:r>
          </a:p>
          <a:p>
            <a:r>
              <a:rPr lang="ru-RU" dirty="0"/>
              <a:t>Основы электротехники и промышленной электроники</a:t>
            </a:r>
          </a:p>
          <a:p>
            <a:r>
              <a:rPr lang="ru-RU" dirty="0"/>
              <a:t>Производственный аппарат предприятий ОПК (технологическое оборудование, станки, инструмент и др.) и другие</a:t>
            </a:r>
          </a:p>
          <a:p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Century Gothic" panose="020B0502020202020204" pitchFamily="34" charset="0"/>
              </a:rPr>
              <a:t>Руководители программы </a:t>
            </a: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5377745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 программы, заведующий </a:t>
            </a:r>
            <a:r>
              <a:rPr lang="ru-RU" dirty="0" smtClean="0"/>
              <a:t>кафедрой </a:t>
            </a:r>
            <a:r>
              <a:rPr lang="ru-RU" dirty="0" err="1" smtClean="0"/>
              <a:t>ЭиУПиПК</a:t>
            </a:r>
            <a:r>
              <a:rPr lang="ru-RU" dirty="0" smtClean="0"/>
              <a:t> </a:t>
            </a:r>
            <a:r>
              <a:rPr lang="ru-RU" dirty="0"/>
              <a:t>доктор экономических наук, профессор, Заслуженный деятель науки Российской Федерации </a:t>
            </a:r>
          </a:p>
          <a:p>
            <a:r>
              <a:rPr lang="ru-RU" dirty="0"/>
              <a:t>Карлик Александр Евсеевич  </a:t>
            </a:r>
            <a:r>
              <a:rPr lang="en-US" u="sng" dirty="0" err="1">
                <a:hlinkClick r:id="rId2"/>
              </a:rPr>
              <a:t>karlik</a:t>
            </a:r>
            <a:r>
              <a:rPr lang="ru-RU" u="sng" dirty="0">
                <a:hlinkClick r:id="rId2"/>
              </a:rPr>
              <a:t>1@</a:t>
            </a:r>
            <a:r>
              <a:rPr lang="en-US" u="sng" dirty="0">
                <a:hlinkClick r:id="rId2"/>
              </a:rPr>
              <a:t>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Академический директор, кандидат экономических наук, доцент, Почетный работник высшего образования Российской Федерации </a:t>
            </a:r>
          </a:p>
          <a:p>
            <a:r>
              <a:rPr lang="ru-RU" dirty="0"/>
              <a:t>Тишков Павел Иванович  </a:t>
            </a:r>
            <a:r>
              <a:rPr lang="en-US" u="sng" dirty="0" err="1">
                <a:hlinkClick r:id="rId3"/>
              </a:rPr>
              <a:t>pavel</a:t>
            </a:r>
            <a:r>
              <a:rPr lang="ru-RU" u="sng" dirty="0">
                <a:hlinkClick r:id="rId3"/>
              </a:rPr>
              <a:t>249@</a:t>
            </a:r>
            <a:r>
              <a:rPr lang="en-US" u="sng" dirty="0">
                <a:hlinkClick r:id="rId3"/>
              </a:rPr>
              <a:t>mail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«ЭКОНОМИКА И УПРАВЛЕНИЕ НА ПРЕДПРИЯТИЯХ ОБОРОННО-ПРОМЫШЛЕННОГО КОМПЛЕКСА» – МАГИСТРАТУРА </a:t>
            </a:r>
            <a:r>
              <a:rPr lang="ru-RU" sz="3200" dirty="0"/>
              <a:t/>
            </a:r>
            <a:br>
              <a:rPr lang="ru-RU" sz="3200" dirty="0"/>
            </a:b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Заочная форма</a:t>
            </a:r>
            <a:endParaRPr lang="ru-RU" dirty="0"/>
          </a:p>
          <a:p>
            <a:r>
              <a:rPr lang="ru-RU" b="1" dirty="0"/>
              <a:t>Бюджетных мест – 7</a:t>
            </a:r>
            <a:endParaRPr lang="ru-RU" dirty="0"/>
          </a:p>
          <a:p>
            <a:r>
              <a:rPr lang="ru-RU" b="1" dirty="0"/>
              <a:t>Платных мест – 100</a:t>
            </a:r>
            <a:endParaRPr lang="ru-RU" dirty="0"/>
          </a:p>
          <a:p>
            <a:r>
              <a:rPr lang="ru-RU" b="1" dirty="0"/>
              <a:t>Стоимость обучения за семестр</a:t>
            </a:r>
            <a:endParaRPr lang="ru-RU" dirty="0"/>
          </a:p>
          <a:p>
            <a:r>
              <a:rPr lang="ru-RU" b="1" dirty="0"/>
              <a:t> 70 000 рублей</a:t>
            </a:r>
            <a:endParaRPr lang="ru-RU" dirty="0"/>
          </a:p>
          <a:p>
            <a:r>
              <a:rPr lang="ru-RU" b="1" dirty="0"/>
              <a:t>Продолжительность обучения</a:t>
            </a:r>
            <a:br>
              <a:rPr lang="ru-RU" b="1" dirty="0"/>
            </a:br>
            <a:r>
              <a:rPr lang="ru-RU" b="1" dirty="0"/>
              <a:t>2.5 года</a:t>
            </a:r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Century Gothic" panose="020B0502020202020204" pitchFamily="34" charset="0"/>
              </a:rPr>
              <a:t>Основные дисциплины </a:t>
            </a: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262" y="135731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Основные курсы</a:t>
            </a:r>
            <a:endParaRPr lang="ru-RU" dirty="0"/>
          </a:p>
          <a:p>
            <a:pPr lvl="0"/>
            <a:r>
              <a:rPr lang="ru-RU" dirty="0"/>
              <a:t>Стратегический анализ и стратегическое планирование в отраслях ОПК</a:t>
            </a:r>
          </a:p>
          <a:p>
            <a:pPr lvl="0"/>
            <a:r>
              <a:rPr lang="ru-RU" dirty="0"/>
              <a:t>Финансовое планирование, бюджетирование и </a:t>
            </a:r>
            <a:r>
              <a:rPr lang="ru-RU" dirty="0" err="1"/>
              <a:t>контроллинг</a:t>
            </a:r>
            <a:r>
              <a:rPr lang="ru-RU" dirty="0"/>
              <a:t> на предприятиях ОПК</a:t>
            </a:r>
          </a:p>
          <a:p>
            <a:pPr lvl="0"/>
            <a:r>
              <a:rPr lang="ru-RU" dirty="0"/>
              <a:t>Организация производства предприятия ОПК</a:t>
            </a:r>
          </a:p>
          <a:p>
            <a:pPr lvl="0"/>
            <a:r>
              <a:rPr lang="ru-RU" dirty="0"/>
              <a:t>Экономика и ценообразование </a:t>
            </a:r>
            <a:r>
              <a:rPr lang="ru-RU" dirty="0" err="1"/>
              <a:t>Гособоронзаказа</a:t>
            </a:r>
            <a:endParaRPr lang="ru-RU" dirty="0"/>
          </a:p>
          <a:p>
            <a:pPr lvl="0"/>
            <a:r>
              <a:rPr lang="ru-RU" dirty="0"/>
              <a:t>Управление качеством оборонной продукции</a:t>
            </a:r>
          </a:p>
          <a:p>
            <a:pPr lvl="0"/>
            <a:r>
              <a:rPr lang="ru-RU" dirty="0"/>
              <a:t>Механизмы рыночной адаптации и промышленный маркетинг</a:t>
            </a:r>
          </a:p>
          <a:p>
            <a:pPr lvl="0"/>
            <a:r>
              <a:rPr lang="ru-RU" dirty="0"/>
              <a:t>Инвестиционно-финансовое обеспечение диверсификации предприятий ОПК</a:t>
            </a:r>
          </a:p>
          <a:p>
            <a:pPr lvl="0"/>
            <a:r>
              <a:rPr lang="ru-RU" dirty="0"/>
              <a:t>Информационные технологии в ОПК</a:t>
            </a:r>
          </a:p>
          <a:p>
            <a:pPr lvl="0"/>
            <a:r>
              <a:rPr lang="ru-RU" dirty="0"/>
              <a:t>Оптимизация бизнес-процессов и функционально-стоимостной анализ на предприятиях ОПК</a:t>
            </a:r>
          </a:p>
          <a:p>
            <a:pPr lvl="0"/>
            <a:r>
              <a:rPr lang="ru-RU" dirty="0"/>
              <a:t>Управление интеллектуальным капиталом предприятий ОПК</a:t>
            </a:r>
          </a:p>
          <a:p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Century Gothic" panose="020B0502020202020204" pitchFamily="34" charset="0"/>
              </a:rPr>
              <a:t>Руководители программы </a:t>
            </a:r>
            <a:endParaRPr lang="ru-RU" altLang="ru-RU" sz="3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262" y="1357312"/>
            <a:ext cx="10515600" cy="4351338"/>
          </a:xfrm>
        </p:spPr>
        <p:txBody>
          <a:bodyPr>
            <a:normAutofit/>
          </a:bodyPr>
          <a:lstStyle/>
          <a:p>
            <a:r>
              <a:rPr lang="ru-RU" u="sng" dirty="0" err="1"/>
              <a:t>Ветрова</a:t>
            </a:r>
            <a:r>
              <a:rPr lang="ru-RU" u="sng" dirty="0"/>
              <a:t> Елена Николаевна </a:t>
            </a:r>
            <a:r>
              <a:rPr lang="ru-RU" dirty="0"/>
              <a:t>– руководитель научного содержания, доктор экономических наук, профессор, эксперт РАН, лауреат Премии правительства Санкт-Петербурга за выдающиеся достижения в области высшего образования и среднего профессионального образования</a:t>
            </a:r>
          </a:p>
          <a:p>
            <a:r>
              <a:rPr lang="ru-RU" u="sng" dirty="0"/>
              <a:t>Хакимова </a:t>
            </a:r>
            <a:r>
              <a:rPr lang="ru-RU" u="sng" dirty="0" err="1"/>
              <a:t>Галия</a:t>
            </a:r>
            <a:r>
              <a:rPr lang="ru-RU" u="sng" dirty="0"/>
              <a:t> </a:t>
            </a:r>
            <a:r>
              <a:rPr lang="ru-RU" u="sng" dirty="0" err="1"/>
              <a:t>Ринатовна</a:t>
            </a:r>
            <a:r>
              <a:rPr lang="ru-RU" dirty="0"/>
              <a:t> – академический директор программы, кандидат экономических наук, доцент, специалист в области цифровых технологий</a:t>
            </a:r>
          </a:p>
          <a:p>
            <a:endParaRPr lang="ru-RU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3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291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   </vt:lpstr>
      <vt:lpstr>«ОРГАНИЗАЦИЯ И УПРАВЛЕНИЕ НА ПРЕДПРИЯТИЯХ ОБОРОННО-ПРОМЫШЛЕННОГО КОМПЛЕКСА  -  Бакалавриат </vt:lpstr>
      <vt:lpstr>Основные дисциплины</vt:lpstr>
      <vt:lpstr>Руководители программы </vt:lpstr>
      <vt:lpstr>«ЭКОНОМИКА И УПРАВЛЕНИЕ НА ПРЕДПРИЯТИЯХ ОБОРОННО-ПРОМЫШЛЕННОГО КОМПЛЕКСА» – МАГИСТРАТУРА  </vt:lpstr>
      <vt:lpstr>Основные дисциплины </vt:lpstr>
      <vt:lpstr>Руководители программы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karlik</dc:creator>
  <cp:lastModifiedBy>Учетная запись Майкрософт</cp:lastModifiedBy>
  <cp:revision>9</cp:revision>
  <dcterms:created xsi:type="dcterms:W3CDTF">2024-03-26T03:24:50Z</dcterms:created>
  <dcterms:modified xsi:type="dcterms:W3CDTF">2024-04-11T06:19:05Z</dcterms:modified>
</cp:coreProperties>
</file>