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4"/>
  </p:notesMasterIdLst>
  <p:sldIdLst>
    <p:sldId id="347" r:id="rId2"/>
    <p:sldId id="2134807316" r:id="rId3"/>
    <p:sldId id="2134807317" r:id="rId4"/>
    <p:sldId id="2134805269" r:id="rId5"/>
    <p:sldId id="724" r:id="rId6"/>
    <p:sldId id="2134805291" r:id="rId7"/>
    <p:sldId id="2134805271" r:id="rId8"/>
    <p:sldId id="2134805289" r:id="rId9"/>
    <p:sldId id="2134805313" r:id="rId10"/>
    <p:sldId id="2134805322" r:id="rId11"/>
    <p:sldId id="2134805314" r:id="rId12"/>
    <p:sldId id="2134805230" r:id="rId13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72EA"/>
    <a:srgbClr val="0042D6"/>
    <a:srgbClr val="DB1150"/>
    <a:srgbClr val="0074C8"/>
    <a:srgbClr val="004189"/>
    <a:srgbClr val="004088"/>
    <a:srgbClr val="2151A3"/>
    <a:srgbClr val="0063AC"/>
    <a:srgbClr val="0087F6"/>
    <a:srgbClr val="006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3737" autoAdjust="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303E8-15FB-4D07-8BFD-BC37C8074972}" type="datetimeFigureOut">
              <a:rPr lang="ru-RU" smtClean="0"/>
              <a:pPr/>
              <a:t>13.02.2026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8AAF9-EFA7-4636-A718-FA736CB520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8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8AAF9-EFA7-4636-A718-FA736CB5203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630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8AAF9-EFA7-4636-A718-FA736CB5203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77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8AAF9-EFA7-4636-A718-FA736CB5203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908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01063-92E3-BD9D-0D12-69B5C10FD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CF6B1D4-8D9D-6699-D73A-3FD8B6E93A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6B965D7-AB1B-41FB-3B92-D71D81C6B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E19E40-F908-53F0-1826-8847C51DB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AAF9-EFA7-4636-A718-FA736CB520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471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8AAF9-EFA7-4636-A718-FA736CB5203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60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52DFB-C054-4C24-B2C8-40A5D070C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8EC6F-4FAD-487A-BA7A-B3CE5379B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B2AB1-7AF6-4FD6-8ED8-75C7B9F89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3DE7C-8919-4F6B-A2C8-B11AFFE63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F4662-A7B4-4873-86C6-FAA8598C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10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AFBED-F644-4976-9BE5-6B1E1517F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1F7BD-D6CB-4629-A15A-18863D309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B18B9-BBFE-4820-88DC-3F9936187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F7B07-E608-49DC-91E8-D10E4398F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D5472-9968-4BA8-817A-C5C19160C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77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B639F4-14E4-4622-965D-B0D7C1BA5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D47BFA-B332-4251-85ED-258082074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CC7A7-D9CC-44EC-8104-EC2C7A40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7A324-AB40-4E7E-9A54-BF2D801B6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50A23-F39A-48BA-8D95-2038A55F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9D5E3-B0D3-4635-9C21-E411563D1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0933C-2A5E-4921-A107-5B70C0F12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EDF78-7194-4037-8CE9-DFDA13FB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A902A-2A66-4163-ABD5-81AA8C24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D2471-F1A6-4605-9597-EB2137002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4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CAD5-450D-4E09-B010-57D21AD22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1BEF3-0B33-4E0F-A4E5-0BFFB572A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A3167-DD94-4B52-A09A-545BC896F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C6672-33BE-4EC7-AFFA-661321A50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28687-A7C8-4CC3-8BF4-1919A9149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9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BC0C8-1EE6-4497-B340-44FD4DFF6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53971-C176-4CC3-BFD8-2842AD13F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743FF-B7DB-486A-83C3-AD3105670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56757D-2931-4F53-895F-DD0B9CE6F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6681E-46A1-4F00-8A7E-0D79E690B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D80BD-898C-4F8B-BB89-7E325844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69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B69AB-80FD-4EE3-A374-A6767A1A3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F96F6-6BD4-40B6-9DE4-04D6033B8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8EFE0-E3EC-4DAC-9778-B29932977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97493A-DC1A-4E21-9359-6B3C036B50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9C0C27-DA79-4FD5-BD71-5E69052D8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520BBB-0785-4A5D-B1E6-1B6A0E1D6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C8F9E1-0FC5-4285-80C9-406FE2767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0FAF40-7A51-4A57-AF38-B1C438EAA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1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94664-7213-45D1-9148-769944F05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BE9A8F-B486-4CA2-BD0F-8244E6CA8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6E2E0-D5C0-4639-9452-301473EEA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AC988-2128-41AE-A109-EEAD3D41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75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99F0C4-4333-4271-964B-742E1EAA7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D2A93B-714A-4692-B2DA-FB223AD19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35F4F-2DC0-4761-8F29-F298864CD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25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1254B-9619-409B-857E-1A79B19A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8B9D0-3209-4BAF-9285-A6F06EB38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10863-7C86-46DA-B453-1DB18F386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0DC2E2-BCF2-4753-84D0-E76435E1D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4AF00-AE54-4A9B-B3DD-6C75A1895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791C-64DC-4C28-A601-3D6DEA3D9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79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620E1-325E-4B41-8211-DD3ACFE6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AC3AB-ECCD-4C98-81E1-A68ADE0DA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D0776-6B91-434B-B1BA-D93FD0C2D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CB279-27A3-491A-8EEC-F0A779592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9E7FC-1B02-4B42-B178-62B7A5677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94EB3-FFFB-4405-BFE3-DE7A348B4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9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9A9F1C-AB97-4181-8EA6-65F8D18D2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3EA97-9A4D-41BB-85ED-34103A5E4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3EFC2-21D1-43AB-A5CE-B7F2B6A7F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D1615-E641-4336-8613-8C4467456FF1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A3C52-83E9-4583-9D1C-EA0D63F84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C9193-D5DD-4868-9EC5-C3374A961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3.jpeg"/><Relationship Id="rId5" Type="http://schemas.openxmlformats.org/officeDocument/2006/relationships/image" Target="../media/image2.png"/><Relationship Id="rId10" Type="http://schemas.openxmlformats.org/officeDocument/2006/relationships/image" Target="../media/image12.jpe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2.png"/><Relationship Id="rId10" Type="http://schemas.openxmlformats.org/officeDocument/2006/relationships/image" Target="../media/image19.jpeg"/><Relationship Id="rId4" Type="http://schemas.microsoft.com/office/2007/relationships/hdphoto" Target="../media/hdphoto1.wdp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DB59F87-2339-48F6-8132-08CCF8AA7A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9"/>
          <a:stretch/>
        </p:blipFill>
        <p:spPr>
          <a:xfrm>
            <a:off x="-6954" y="584886"/>
            <a:ext cx="12192000" cy="627311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7DEBD13-5685-41C4-B174-78BEFC3AD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962" y="4185550"/>
            <a:ext cx="11842296" cy="81950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ru-RU" sz="4200" b="1" dirty="0">
                <a:solidFill>
                  <a:schemeClr val="bg1"/>
                </a:solidFill>
              </a:rPr>
              <a:t>Искусственный интеллект полного инновационного цикла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5877" y="5732433"/>
            <a:ext cx="89188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400" dirty="0">
                <a:solidFill>
                  <a:schemeClr val="bg1"/>
                </a:solidFill>
              </a:rPr>
              <a:t>Владимир Николаевич Васильев </a:t>
            </a:r>
          </a:p>
          <a:p>
            <a:pPr algn="ctr">
              <a:spcBef>
                <a:spcPts val="1200"/>
              </a:spcBef>
            </a:pPr>
            <a:r>
              <a:rPr lang="ru-RU" dirty="0">
                <a:solidFill>
                  <a:schemeClr val="bg1"/>
                </a:solidFill>
              </a:rPr>
              <a:t>19 февраля 2026</a:t>
            </a:r>
          </a:p>
        </p:txBody>
      </p:sp>
      <p:pic>
        <p:nvPicPr>
          <p:cNvPr id="6" name="Google Shape;69;p14">
            <a:extLst>
              <a:ext uri="{FF2B5EF4-FFF2-40B4-BE49-F238E27FC236}">
                <a16:creationId xmlns:a16="http://schemas.microsoft.com/office/drawing/2014/main" id="{91F87A4E-A2EB-E382-FF9B-9BCB16D0D45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1722" y="744591"/>
            <a:ext cx="6589442" cy="3176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187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93F38-E85C-F687-638C-E9FDCBB01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3DF1B7-3826-8186-6C77-4EB245116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5CA299-A46F-8D84-6FA5-011453259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9" y="215000"/>
            <a:ext cx="9649459" cy="363175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+mn-lt"/>
              </a:rPr>
              <a:t>Целевой результат (2026)</a:t>
            </a: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546D8308-7EDD-EBD0-38F0-DF6331103EE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77A346-3311-4E12-A426-7BE1C559D5E5}"/>
              </a:ext>
            </a:extLst>
          </p:cNvPr>
          <p:cNvSpPr txBox="1"/>
          <p:nvPr/>
        </p:nvSpPr>
        <p:spPr>
          <a:xfrm>
            <a:off x="160126" y="856766"/>
            <a:ext cx="11925124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v"/>
            </a:pPr>
            <a:r>
              <a:rPr lang="ru-RU" sz="2000" dirty="0"/>
              <a:t>Среда ИИ на основе технологии </a:t>
            </a:r>
            <a:r>
              <a:rPr lang="en-US" sz="2000" dirty="0" err="1"/>
              <a:t>ProAGI</a:t>
            </a:r>
            <a:r>
              <a:rPr lang="en-US" sz="2000" dirty="0"/>
              <a:t>, </a:t>
            </a:r>
            <a:r>
              <a:rPr lang="ru-RU" sz="2000" dirty="0"/>
              <a:t>обеспечивающая генерацию динамических </a:t>
            </a:r>
            <a:r>
              <a:rPr lang="ru-RU" sz="2000" dirty="0" err="1"/>
              <a:t>мультиагентных</a:t>
            </a:r>
            <a:r>
              <a:rPr lang="ru-RU" sz="2000" dirty="0"/>
              <a:t> систем под конкретный инновационный цикл создания новой продукции</a:t>
            </a: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v"/>
            </a:pPr>
            <a:r>
              <a:rPr lang="ru-RU" sz="2000" dirty="0"/>
              <a:t>Распределенный программно-аппаратный комплекс, обеспечивающий работу ИИ-агентов, использующий специализированные вычислители отечественной разработки</a:t>
            </a: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v"/>
            </a:pPr>
            <a:r>
              <a:rPr lang="ru-RU" sz="2000" dirty="0"/>
              <a:t>Примеры отработки длинных частей инновационного цикла (пусть и с участием человека). В идеале – «полное покрытие»</a:t>
            </a:r>
            <a:endParaRPr lang="en-US" sz="2000" dirty="0"/>
          </a:p>
        </p:txBody>
      </p:sp>
      <p:pic>
        <p:nvPicPr>
          <p:cNvPr id="5124" name="Picture 4" descr="Бывший госсекретарь США Колин Пауэлл умер от осложнений ковида - BBC News  Русская служба">
            <a:extLst>
              <a:ext uri="{FF2B5EF4-FFF2-40B4-BE49-F238E27FC236}">
                <a16:creationId xmlns:a16="http://schemas.microsoft.com/office/drawing/2014/main" id="{6C2A6AEA-C45D-FDA2-DEE8-3461469A4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44" y="3382830"/>
            <a:ext cx="5821731" cy="326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C14EB913-837E-96AC-D2EA-6633AB9B709F}"/>
              </a:ext>
            </a:extLst>
          </p:cNvPr>
          <p:cNvSpPr/>
          <p:nvPr/>
        </p:nvSpPr>
        <p:spPr>
          <a:xfrm>
            <a:off x="3632317" y="2723874"/>
            <a:ext cx="2436859" cy="1788260"/>
          </a:xfrm>
          <a:prstGeom prst="cloudCallout">
            <a:avLst>
              <a:gd name="adj1" fmla="val -47321"/>
              <a:gd name="adj2" fmla="val 7027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Вы не представляете! Это вещество полностью спроектировал и изготовил ИИ</a:t>
            </a:r>
            <a:endParaRPr lang="en-US" sz="1600" dirty="0"/>
          </a:p>
        </p:txBody>
      </p:sp>
      <p:pic>
        <p:nvPicPr>
          <p:cNvPr id="11" name="Picture 10" descr="ООО «Газпромнефть-Нефтесервис» | AmasEnergy">
            <a:extLst>
              <a:ext uri="{FF2B5EF4-FFF2-40B4-BE49-F238E27FC236}">
                <a16:creationId xmlns:a16="http://schemas.microsoft.com/office/drawing/2014/main" id="{BFDD22C0-0490-388A-EB0E-430491470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468" y="5532813"/>
            <a:ext cx="2148749" cy="11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7F3DC2A4-8A9D-CD30-88FD-7C7423B03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489" y="4739784"/>
            <a:ext cx="2411089" cy="75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8D2ABDB-643C-8B18-EBE4-93840C145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981" y="3842873"/>
            <a:ext cx="2881075" cy="9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Логотип Роснано / Разное / TopLogos.ru">
            <a:extLst>
              <a:ext uri="{FF2B5EF4-FFF2-40B4-BE49-F238E27FC236}">
                <a16:creationId xmlns:a16="http://schemas.microsoft.com/office/drawing/2014/main" id="{2D2F3C6E-653B-BC39-3826-0A5B7C163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868" y="3051348"/>
            <a:ext cx="2569535" cy="75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9217425-35A2-05F6-17A6-1D16327813DA}"/>
              </a:ext>
            </a:extLst>
          </p:cNvPr>
          <p:cNvSpPr/>
          <p:nvPr/>
        </p:nvSpPr>
        <p:spPr>
          <a:xfrm>
            <a:off x="6358662" y="4028417"/>
            <a:ext cx="2914349" cy="261458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dirty="0">
                <a:solidFill>
                  <a:srgbClr val="FF0000"/>
                </a:solidFill>
              </a:rPr>
              <a:t>Технологию ИИ для инновационного цикла сейчас </a:t>
            </a:r>
            <a:r>
              <a:rPr lang="ru-RU" b="1" dirty="0">
                <a:solidFill>
                  <a:srgbClr val="FF0000"/>
                </a:solidFill>
              </a:rPr>
              <a:t>НИКТО</a:t>
            </a:r>
            <a:r>
              <a:rPr lang="ru-RU" dirty="0">
                <a:solidFill>
                  <a:srgbClr val="FF0000"/>
                </a:solidFill>
              </a:rPr>
              <a:t> не купит (еще нет рынка)</a:t>
            </a:r>
          </a:p>
          <a:p>
            <a:pPr algn="ctr">
              <a:spcBef>
                <a:spcPts val="1800"/>
              </a:spcBef>
            </a:pPr>
            <a:r>
              <a:rPr lang="ru-RU" dirty="0">
                <a:solidFill>
                  <a:srgbClr val="FF0000"/>
                </a:solidFill>
              </a:rPr>
              <a:t>Но… зато в 2026 можно продавать предметный результат потенциальным инвесторам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1" name="Picture 28" descr="Логотип Сбер / Банки и финансы / TopLogos.ru">
            <a:extLst>
              <a:ext uri="{FF2B5EF4-FFF2-40B4-BE49-F238E27FC236}">
                <a16:creationId xmlns:a16="http://schemas.microsoft.com/office/drawing/2014/main" id="{CAFF79E8-83CE-D0A2-E46F-23242F044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048" y="3001615"/>
            <a:ext cx="2378553" cy="72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323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236CD-2E64-32D0-90D3-A32F39205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F1DFE0-4EC3-5864-843C-2976D16C2F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0E9E67-E8EC-0664-0CD8-7CC993A56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227" y="215000"/>
            <a:ext cx="9744993" cy="363175"/>
          </a:xfrm>
        </p:spPr>
        <p:txBody>
          <a:bodyPr>
            <a:noAutofit/>
          </a:bodyPr>
          <a:lstStyle/>
          <a:p>
            <a:pPr algn="r"/>
            <a:r>
              <a:rPr lang="ru-RU" sz="3000" b="1" dirty="0">
                <a:solidFill>
                  <a:schemeClr val="bg1"/>
                </a:solidFill>
                <a:latin typeface="+mn-lt"/>
              </a:rPr>
              <a:t>Возможный пример: химические технологии</a:t>
            </a: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8FBCE81D-1CB1-4588-3A92-00324C5757C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E8A8B7C7-D261-D291-05D7-17D13AF30858}"/>
              </a:ext>
            </a:extLst>
          </p:cNvPr>
          <p:cNvCxnSpPr>
            <a:cxnSpLocks/>
          </p:cNvCxnSpPr>
          <p:nvPr/>
        </p:nvCxnSpPr>
        <p:spPr>
          <a:xfrm>
            <a:off x="831273" y="4304146"/>
            <a:ext cx="111509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362CE1B-4A5E-D69F-B2AB-33A52B6DC100}"/>
              </a:ext>
            </a:extLst>
          </p:cNvPr>
          <p:cNvCxnSpPr/>
          <p:nvPr/>
        </p:nvCxnSpPr>
        <p:spPr>
          <a:xfrm>
            <a:off x="831273" y="4204857"/>
            <a:ext cx="0" cy="2239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7BE945B-86C0-D440-8264-5C9A4A472619}"/>
              </a:ext>
            </a:extLst>
          </p:cNvPr>
          <p:cNvCxnSpPr/>
          <p:nvPr/>
        </p:nvCxnSpPr>
        <p:spPr>
          <a:xfrm>
            <a:off x="4610973" y="4188691"/>
            <a:ext cx="0" cy="2239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F663C5B-1993-1690-FB8C-2089EBC8AE8A}"/>
              </a:ext>
            </a:extLst>
          </p:cNvPr>
          <p:cNvCxnSpPr/>
          <p:nvPr/>
        </p:nvCxnSpPr>
        <p:spPr>
          <a:xfrm>
            <a:off x="8554901" y="4188690"/>
            <a:ext cx="0" cy="2239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D95FF3B-6A05-EC85-B41B-C9D435DAEDE7}"/>
              </a:ext>
            </a:extLst>
          </p:cNvPr>
          <p:cNvCxnSpPr/>
          <p:nvPr/>
        </p:nvCxnSpPr>
        <p:spPr>
          <a:xfrm>
            <a:off x="10614609" y="4179454"/>
            <a:ext cx="0" cy="2239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189908C-727F-3E9D-6F1C-ED426BBD36F2}"/>
              </a:ext>
            </a:extLst>
          </p:cNvPr>
          <p:cNvSpPr txBox="1"/>
          <p:nvPr/>
        </p:nvSpPr>
        <p:spPr>
          <a:xfrm>
            <a:off x="453220" y="4428839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УГТ-2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9A5F6F-08B6-4707-87D0-28529DF88F60}"/>
              </a:ext>
            </a:extLst>
          </p:cNvPr>
          <p:cNvSpPr txBox="1"/>
          <p:nvPr/>
        </p:nvSpPr>
        <p:spPr>
          <a:xfrm>
            <a:off x="4350325" y="4412672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УГТ-4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DFEA01-730C-D426-300A-01CC24EB3F97}"/>
              </a:ext>
            </a:extLst>
          </p:cNvPr>
          <p:cNvSpPr txBox="1"/>
          <p:nvPr/>
        </p:nvSpPr>
        <p:spPr>
          <a:xfrm>
            <a:off x="8125410" y="4433337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УГТ-7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8A9CAF-95A1-DEA2-4224-5AAFC097D84D}"/>
              </a:ext>
            </a:extLst>
          </p:cNvPr>
          <p:cNvSpPr txBox="1"/>
          <p:nvPr/>
        </p:nvSpPr>
        <p:spPr>
          <a:xfrm>
            <a:off x="10295955" y="4433337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УГТ-9</a:t>
            </a:r>
            <a:endParaRPr lang="en-US" dirty="0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4CDEC8FE-D906-9F1A-6997-3E7D6B08A07B}"/>
              </a:ext>
            </a:extLst>
          </p:cNvPr>
          <p:cNvCxnSpPr/>
          <p:nvPr/>
        </p:nvCxnSpPr>
        <p:spPr>
          <a:xfrm flipV="1">
            <a:off x="4610973" y="1625600"/>
            <a:ext cx="0" cy="2329873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8EFED40F-6627-C872-F1E7-87642B858E77}"/>
              </a:ext>
            </a:extLst>
          </p:cNvPr>
          <p:cNvCxnSpPr>
            <a:cxnSpLocks/>
          </p:cNvCxnSpPr>
          <p:nvPr/>
        </p:nvCxnSpPr>
        <p:spPr>
          <a:xfrm flipV="1">
            <a:off x="8547692" y="1560945"/>
            <a:ext cx="7209" cy="2496127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C731210-6517-8C1B-4495-34B4D7AADE27}"/>
              </a:ext>
            </a:extLst>
          </p:cNvPr>
          <p:cNvSpPr txBox="1"/>
          <p:nvPr/>
        </p:nvSpPr>
        <p:spPr>
          <a:xfrm>
            <a:off x="453220" y="2518900"/>
            <a:ext cx="38153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Определение эффективной формулы присадки с требуемыми характеристиками, подтверждение возможности ее получения лабораторным путем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A4AF68-BAA7-F4CD-3E4E-FD1FD73F3FCB}"/>
              </a:ext>
            </a:extLst>
          </p:cNvPr>
          <p:cNvSpPr txBox="1"/>
          <p:nvPr/>
        </p:nvSpPr>
        <p:spPr>
          <a:xfrm>
            <a:off x="4879451" y="2536100"/>
            <a:ext cx="3401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Проектирование и разработка опытного образца малотоннажной установки, обеспечивающей производство присадки в заданных объемах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315CEB-A0BD-1349-BC36-F9B4FB25A539}"/>
              </a:ext>
            </a:extLst>
          </p:cNvPr>
          <p:cNvSpPr txBox="1"/>
          <p:nvPr/>
        </p:nvSpPr>
        <p:spPr>
          <a:xfrm>
            <a:off x="8816169" y="2574869"/>
            <a:ext cx="3401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Сопряжение установки с технологической линией по производству масел индустриального партнера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0F9261-E9AA-F2C1-A3E2-085986810D37}"/>
              </a:ext>
            </a:extLst>
          </p:cNvPr>
          <p:cNvSpPr txBox="1"/>
          <p:nvPr/>
        </p:nvSpPr>
        <p:spPr>
          <a:xfrm>
            <a:off x="404962" y="1789011"/>
            <a:ext cx="394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Этап 1 – Прикладная НИР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3B25AA-1F13-61D0-04AD-C03DA5FFEA8A}"/>
              </a:ext>
            </a:extLst>
          </p:cNvPr>
          <p:cNvSpPr txBox="1"/>
          <p:nvPr/>
        </p:nvSpPr>
        <p:spPr>
          <a:xfrm>
            <a:off x="5167747" y="1779753"/>
            <a:ext cx="260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Этап 2 - ОКР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4A52EA-1BEE-E045-741B-50D7382A2A6B}"/>
              </a:ext>
            </a:extLst>
          </p:cNvPr>
          <p:cNvSpPr txBox="1"/>
          <p:nvPr/>
        </p:nvSpPr>
        <p:spPr>
          <a:xfrm>
            <a:off x="8818136" y="1801288"/>
            <a:ext cx="33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Этап 3 - Внедрение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088713-8B79-F094-CC82-6AD16456C25C}"/>
              </a:ext>
            </a:extLst>
          </p:cNvPr>
          <p:cNvSpPr txBox="1"/>
          <p:nvPr/>
        </p:nvSpPr>
        <p:spPr>
          <a:xfrm>
            <a:off x="386660" y="966102"/>
            <a:ext cx="1159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Разработка эффективных присадок для моторных масел нового поколения (ГПН, Сибур)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5A0253-1A74-68EE-73E7-3C785CDC6B1C}"/>
              </a:ext>
            </a:extLst>
          </p:cNvPr>
          <p:cNvSpPr txBox="1"/>
          <p:nvPr/>
        </p:nvSpPr>
        <p:spPr>
          <a:xfrm>
            <a:off x="294297" y="4957787"/>
            <a:ext cx="36588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Функция ИИ: </a:t>
            </a:r>
            <a:r>
              <a:rPr lang="ru-RU" dirty="0"/>
              <a:t>сбор данных в литературе, построение моделей свойств системы, генеративный дизайн молекул с ожидаемыми свойствами</a:t>
            </a:r>
            <a:endParaRPr lang="en-US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716E148-2B19-62B6-6983-3339FEC6761E}"/>
              </a:ext>
            </a:extLst>
          </p:cNvPr>
          <p:cNvSpPr/>
          <p:nvPr/>
        </p:nvSpPr>
        <p:spPr>
          <a:xfrm rot="16200000">
            <a:off x="3611661" y="5331977"/>
            <a:ext cx="1477328" cy="666258"/>
          </a:xfrm>
          <a:prstGeom prst="rect">
            <a:avLst/>
          </a:prstGeom>
          <a:noFill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Лабораторный эксперимент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D8A837-A65B-1F21-2D27-B86A2F523455}"/>
              </a:ext>
            </a:extLst>
          </p:cNvPr>
          <p:cNvSpPr txBox="1"/>
          <p:nvPr/>
        </p:nvSpPr>
        <p:spPr>
          <a:xfrm>
            <a:off x="4879451" y="4957787"/>
            <a:ext cx="32036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Функция ИИ: </a:t>
            </a:r>
            <a:r>
              <a:rPr lang="ru-RU" dirty="0"/>
              <a:t>расчет оптимальной конструкции и режимов работы химического реактора, выпуск документации </a:t>
            </a:r>
            <a:endParaRPr lang="en-US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057C739-49FF-4B3F-74E6-F3B58CB62B94}"/>
              </a:ext>
            </a:extLst>
          </p:cNvPr>
          <p:cNvSpPr/>
          <p:nvPr/>
        </p:nvSpPr>
        <p:spPr>
          <a:xfrm rot="16200000">
            <a:off x="7822266" y="5250793"/>
            <a:ext cx="1477328" cy="858982"/>
          </a:xfrm>
          <a:prstGeom prst="rect">
            <a:avLst/>
          </a:prstGeom>
          <a:noFill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Изготовление и испытания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34729F-F9A1-806E-A807-190FDEBB25F6}"/>
              </a:ext>
            </a:extLst>
          </p:cNvPr>
          <p:cNvSpPr txBox="1"/>
          <p:nvPr/>
        </p:nvSpPr>
        <p:spPr>
          <a:xfrm>
            <a:off x="9197767" y="5077857"/>
            <a:ext cx="3203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Функция ИИ: </a:t>
            </a:r>
            <a:r>
              <a:rPr lang="ru-RU" dirty="0"/>
              <a:t>планирование процесса эксплуатации реактора с учетом процессов индустриального партнера</a:t>
            </a:r>
            <a:endParaRPr lang="en-US" dirty="0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3987F0B-2D60-3E6E-8341-1230AE60D7A1}"/>
              </a:ext>
            </a:extLst>
          </p:cNvPr>
          <p:cNvCxnSpPr>
            <a:cxnSpLocks/>
          </p:cNvCxnSpPr>
          <p:nvPr/>
        </p:nvCxnSpPr>
        <p:spPr>
          <a:xfrm>
            <a:off x="3643814" y="5678715"/>
            <a:ext cx="373382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E55270E7-35C6-74B0-393F-D8B0FBB314A4}"/>
              </a:ext>
            </a:extLst>
          </p:cNvPr>
          <p:cNvCxnSpPr>
            <a:cxnSpLocks/>
          </p:cNvCxnSpPr>
          <p:nvPr/>
        </p:nvCxnSpPr>
        <p:spPr>
          <a:xfrm>
            <a:off x="4690174" y="5678715"/>
            <a:ext cx="189277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5FEB46F3-D2E6-E491-0D98-205564D58949}"/>
              </a:ext>
            </a:extLst>
          </p:cNvPr>
          <p:cNvCxnSpPr>
            <a:cxnSpLocks/>
          </p:cNvCxnSpPr>
          <p:nvPr/>
        </p:nvCxnSpPr>
        <p:spPr>
          <a:xfrm>
            <a:off x="7979268" y="5686301"/>
            <a:ext cx="189277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96DE5854-3B50-E6D2-9AE5-03D1B625A992}"/>
              </a:ext>
            </a:extLst>
          </p:cNvPr>
          <p:cNvCxnSpPr>
            <a:cxnSpLocks/>
          </p:cNvCxnSpPr>
          <p:nvPr/>
        </p:nvCxnSpPr>
        <p:spPr>
          <a:xfrm>
            <a:off x="8984392" y="5678715"/>
            <a:ext cx="315361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168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08E4971-99F2-42BA-8F09-A1D502B58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7934" y="336551"/>
            <a:ext cx="1617134" cy="475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211" y="177123"/>
            <a:ext cx="9689594" cy="487381"/>
          </a:xfrm>
        </p:spPr>
        <p:txBody>
          <a:bodyPr>
            <a:noAutofit/>
          </a:bodyPr>
          <a:lstStyle/>
          <a:p>
            <a:pPr algn="r"/>
            <a:r>
              <a:rPr lang="ru-RU" sz="3600" b="1" dirty="0">
                <a:solidFill>
                  <a:schemeClr val="bg1"/>
                </a:solidFill>
                <a:latin typeface="+mn-lt"/>
              </a:rPr>
              <a:t>Заключение</a:t>
            </a:r>
            <a:r>
              <a:rPr lang="ru-RU" sz="3000" b="1" dirty="0">
                <a:solidFill>
                  <a:schemeClr val="bg1"/>
                </a:solidFill>
                <a:latin typeface="+mn-lt"/>
              </a:rPr>
              <a:t>:</a:t>
            </a:r>
          </a:p>
        </p:txBody>
      </p:sp>
      <p:sp>
        <p:nvSpPr>
          <p:cNvPr id="7170" name="AutoShape 2" descr="Линейная регрессия: примеры и вычисление функции потер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0" name="Google Shape;69;p14">
            <a:extLst>
              <a:ext uri="{FF2B5EF4-FFF2-40B4-BE49-F238E27FC236}">
                <a16:creationId xmlns:a16="http://schemas.microsoft.com/office/drawing/2014/main" id="{BEC90CC6-8019-ED6D-C9A5-4DBE43F610C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971" y="61493"/>
            <a:ext cx="1906269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8CDF3A-A640-4ACE-B897-9A0779DF37F1}"/>
              </a:ext>
            </a:extLst>
          </p:cNvPr>
          <p:cNvSpPr txBox="1"/>
          <p:nvPr/>
        </p:nvSpPr>
        <p:spPr>
          <a:xfrm>
            <a:off x="3812765" y="1359184"/>
            <a:ext cx="81424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Предполагается организовать пилотный проект в отобранной отрасли промышленности (РСПП) с финансированием из городского бюджета.</a:t>
            </a:r>
          </a:p>
          <a:p>
            <a:endParaRPr lang="ru-RU" sz="3200" dirty="0"/>
          </a:p>
          <a:p>
            <a:r>
              <a:rPr lang="ru-RU" sz="3200" dirty="0"/>
              <a:t>Срок: 2026-2027 </a:t>
            </a:r>
            <a:r>
              <a:rPr lang="ru-RU" sz="3200" dirty="0" err="1"/>
              <a:t>г.г</a:t>
            </a:r>
            <a:r>
              <a:rPr lang="ru-RU" sz="3200" dirty="0"/>
              <a:t>.</a:t>
            </a:r>
          </a:p>
          <a:p>
            <a:endParaRPr lang="ru-RU" sz="3200" dirty="0"/>
          </a:p>
          <a:p>
            <a:r>
              <a:rPr lang="ru-RU" sz="3200" dirty="0"/>
              <a:t>Объем от 300 до 500 млн. руб. финансирования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205E32-68AD-4627-696E-DC409B6161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3000"/>
          <a:stretch/>
        </p:blipFill>
        <p:spPr>
          <a:xfrm>
            <a:off x="495741" y="939562"/>
            <a:ext cx="2959159" cy="566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86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F4E32-AFFD-C922-90E9-B4EB6C9F3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7A0C16-9A82-2135-2B37-150C3CBC46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622C59-5897-12D5-E958-15F472D2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363" y="215000"/>
            <a:ext cx="9735379" cy="363175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latin typeface="+mn-lt"/>
              </a:rPr>
              <a:t>Мода рулит: от классических 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LLM –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к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агентным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системам</a:t>
            </a: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8F627460-6B55-4F31-D869-9696D45566F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Настройка LLM: как адаптировать под конкретную задачу">
            <a:extLst>
              <a:ext uri="{FF2B5EF4-FFF2-40B4-BE49-F238E27FC236}">
                <a16:creationId xmlns:a16="http://schemas.microsoft.com/office/drawing/2014/main" id="{F1E6BC3C-37EA-66C4-0AD2-EB9ED17CD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799" y="2093964"/>
            <a:ext cx="4068314" cy="271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8D8F775-C544-A8EF-7F71-524B71AC70AB}"/>
              </a:ext>
            </a:extLst>
          </p:cNvPr>
          <p:cNvCxnSpPr/>
          <p:nvPr/>
        </p:nvCxnSpPr>
        <p:spPr>
          <a:xfrm>
            <a:off x="6338168" y="1109182"/>
            <a:ext cx="0" cy="55176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7762F97-AEEF-D9F1-12D9-BA237663F0A4}"/>
              </a:ext>
            </a:extLst>
          </p:cNvPr>
          <p:cNvSpPr txBox="1"/>
          <p:nvPr/>
        </p:nvSpPr>
        <p:spPr>
          <a:xfrm>
            <a:off x="387961" y="931438"/>
            <a:ext cx="5250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Большая языковая модель </a:t>
            </a:r>
            <a:r>
              <a:rPr lang="en-US" sz="2000" b="1" dirty="0"/>
              <a:t>(LLM)</a:t>
            </a:r>
            <a:r>
              <a:rPr lang="ru-RU" sz="2000" b="1" dirty="0"/>
              <a:t> </a:t>
            </a:r>
            <a:r>
              <a:rPr lang="ru-RU" sz="2000" dirty="0"/>
              <a:t>– нейросеть, воспроизводящая различные взаимосвязи в больших объемах знаний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AB7495-47F5-A2BC-0FD2-0C6793B278EF}"/>
              </a:ext>
            </a:extLst>
          </p:cNvPr>
          <p:cNvSpPr txBox="1"/>
          <p:nvPr/>
        </p:nvSpPr>
        <p:spPr>
          <a:xfrm>
            <a:off x="208728" y="4944224"/>
            <a:ext cx="5608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Применение: </a:t>
            </a:r>
            <a:r>
              <a:rPr lang="ru-RU" sz="2000" dirty="0"/>
              <a:t>генерация правдоподобного ответа на основе фактов, изложенных в вопросе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F241671-C33A-711B-A2DE-5ED7DA8ABC9B}"/>
              </a:ext>
            </a:extLst>
          </p:cNvPr>
          <p:cNvSpPr/>
          <p:nvPr/>
        </p:nvSpPr>
        <p:spPr>
          <a:xfrm>
            <a:off x="273899" y="5810865"/>
            <a:ext cx="5865642" cy="8933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Чем больше </a:t>
            </a:r>
            <a:r>
              <a:rPr lang="ru-RU" b="1" u="sng" dirty="0"/>
              <a:t>примеров</a:t>
            </a:r>
            <a:r>
              <a:rPr lang="ru-RU" dirty="0"/>
              <a:t> использования разных фактов заложено в модель при обучении – тем точнее </a:t>
            </a:r>
            <a:r>
              <a:rPr lang="ru-RU" b="1" u="sng" dirty="0"/>
              <a:t>ответы</a:t>
            </a:r>
            <a:endParaRPr lang="en-US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0E72F-45C0-BFEA-AE96-740113D86AF5}"/>
              </a:ext>
            </a:extLst>
          </p:cNvPr>
          <p:cNvSpPr txBox="1"/>
          <p:nvPr/>
        </p:nvSpPr>
        <p:spPr>
          <a:xfrm>
            <a:off x="6438723" y="911178"/>
            <a:ext cx="55453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Агент </a:t>
            </a:r>
            <a:r>
              <a:rPr lang="ru-RU" sz="2000" dirty="0"/>
              <a:t>– автономная цифровая сущность, с помощью ИИ способная решать определенный класс задач </a:t>
            </a:r>
            <a:r>
              <a:rPr lang="ru-RU" sz="2000" b="1" i="1" dirty="0"/>
              <a:t>в среде</a:t>
            </a:r>
            <a:r>
              <a:rPr lang="ru-RU" sz="2000" dirty="0"/>
              <a:t>, делегируемый ему человеком или другим агентом</a:t>
            </a:r>
          </a:p>
        </p:txBody>
      </p:sp>
      <p:pic>
        <p:nvPicPr>
          <p:cNvPr id="1028" name="Picture 4" descr="Голова писателя Беляева — публикации и статьи журнала STORY">
            <a:extLst>
              <a:ext uri="{FF2B5EF4-FFF2-40B4-BE49-F238E27FC236}">
                <a16:creationId xmlns:a16="http://schemas.microsoft.com/office/drawing/2014/main" id="{84AAFA6D-9D78-9D0E-32C5-2D36BFB10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" y="2140984"/>
            <a:ext cx="2408414" cy="159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Фигурка RoboCop 2 MAFEX No.226 RoboCop (Renewal Ver.) Робокоп купить на  OZON по низкой цене (1608094677)">
            <a:extLst>
              <a:ext uri="{FF2B5EF4-FFF2-40B4-BE49-F238E27FC236}">
                <a16:creationId xmlns:a16="http://schemas.microsoft.com/office/drawing/2014/main" id="{84BA9AC8-13F1-1117-E66B-DD9781E5F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049" y="2564462"/>
            <a:ext cx="2846067" cy="413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gent 007 Vector Art &amp; Graphics | freevector.com">
            <a:extLst>
              <a:ext uri="{FF2B5EF4-FFF2-40B4-BE49-F238E27FC236}">
                <a16:creationId xmlns:a16="http://schemas.microsoft.com/office/drawing/2014/main" id="{224957A2-BF63-39BF-82A0-8F9E15C57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192" y="2459566"/>
            <a:ext cx="2156598" cy="161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FAA2604-6925-FC74-E828-5B81E12BF637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8731790" y="3267169"/>
            <a:ext cx="1107491" cy="310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AC0BF7F-EECE-9184-02D6-3E4B1FC60251}"/>
              </a:ext>
            </a:extLst>
          </p:cNvPr>
          <p:cNvSpPr txBox="1"/>
          <p:nvPr/>
        </p:nvSpPr>
        <p:spPr>
          <a:xfrm>
            <a:off x="8731790" y="2614185"/>
            <a:ext cx="1108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/>
              <a:t>Делеги-рование</a:t>
            </a:r>
            <a:endParaRPr lang="en-US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3DA5E2-992D-5742-3C4E-70B1DA02CCDB}"/>
              </a:ext>
            </a:extLst>
          </p:cNvPr>
          <p:cNvSpPr txBox="1"/>
          <p:nvPr/>
        </p:nvSpPr>
        <p:spPr>
          <a:xfrm>
            <a:off x="10977552" y="2807892"/>
            <a:ext cx="110823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LLM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D260DC-9E15-707F-1A70-77EA769A1384}"/>
              </a:ext>
            </a:extLst>
          </p:cNvPr>
          <p:cNvSpPr txBox="1"/>
          <p:nvPr/>
        </p:nvSpPr>
        <p:spPr>
          <a:xfrm>
            <a:off x="11032506" y="5450089"/>
            <a:ext cx="1108236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Средства работы со средой</a:t>
            </a:r>
            <a:endParaRPr lang="en-US" b="1" dirty="0"/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01870FB3-6BCD-7C47-D69F-88961484658E}"/>
              </a:ext>
            </a:extLst>
          </p:cNvPr>
          <p:cNvCxnSpPr/>
          <p:nvPr/>
        </p:nvCxnSpPr>
        <p:spPr>
          <a:xfrm flipH="1">
            <a:off x="10753681" y="3070894"/>
            <a:ext cx="181940" cy="106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BCBE3309-3A85-4DCB-5404-B59AA1E87B90}"/>
              </a:ext>
            </a:extLst>
          </p:cNvPr>
          <p:cNvCxnSpPr>
            <a:stCxn id="22" idx="0"/>
          </p:cNvCxnSpPr>
          <p:nvPr/>
        </p:nvCxnSpPr>
        <p:spPr>
          <a:xfrm flipH="1" flipV="1">
            <a:off x="11288837" y="4976710"/>
            <a:ext cx="297787" cy="473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74AFA8BB-CBCC-6421-9DFE-C6D4FF902EBC}"/>
              </a:ext>
            </a:extLst>
          </p:cNvPr>
          <p:cNvCxnSpPr>
            <a:stCxn id="22" idx="1"/>
          </p:cNvCxnSpPr>
          <p:nvPr/>
        </p:nvCxnSpPr>
        <p:spPr>
          <a:xfrm flipH="1" flipV="1">
            <a:off x="10850599" y="5911996"/>
            <a:ext cx="181907" cy="138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354332C-CB35-6F65-B84E-1593C0E0F575}"/>
              </a:ext>
            </a:extLst>
          </p:cNvPr>
          <p:cNvSpPr/>
          <p:nvPr/>
        </p:nvSpPr>
        <p:spPr>
          <a:xfrm>
            <a:off x="6575191" y="4423712"/>
            <a:ext cx="2761484" cy="22804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Чем больше </a:t>
            </a:r>
            <a:r>
              <a:rPr lang="ru-RU" b="1" u="sng" dirty="0"/>
              <a:t>знаний</a:t>
            </a:r>
            <a:r>
              <a:rPr lang="ru-RU" dirty="0"/>
              <a:t> о среде и </a:t>
            </a:r>
            <a:r>
              <a:rPr lang="ru-RU" b="1" u="sng" dirty="0"/>
              <a:t>инструментов</a:t>
            </a:r>
            <a:r>
              <a:rPr lang="ru-RU" dirty="0"/>
              <a:t> работы со средой доступны агенту – тем точнее </a:t>
            </a:r>
            <a:r>
              <a:rPr lang="ru-RU" b="1" u="sng" dirty="0"/>
              <a:t>действия</a:t>
            </a:r>
            <a:endParaRPr lang="en-US" b="1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407E2C-F310-8B6A-071B-12F5C17C75D6}"/>
              </a:ext>
            </a:extLst>
          </p:cNvPr>
          <p:cNvSpPr txBox="1"/>
          <p:nvPr/>
        </p:nvSpPr>
        <p:spPr>
          <a:xfrm>
            <a:off x="55417" y="3780738"/>
            <a:ext cx="2408414" cy="8771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dirty="0"/>
              <a:t>Каждая </a:t>
            </a:r>
            <a:r>
              <a:rPr lang="en-US" sz="1700" dirty="0"/>
              <a:t>LLM – </a:t>
            </a:r>
            <a:r>
              <a:rPr lang="ru-RU" sz="1700" dirty="0"/>
              <a:t>это «голова профессора Доуэля»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130635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0B599-B852-C6F6-2612-6A5D8D627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Библиотечный урок «Книга и её создатели». 2021, Зверево — дата и место  проведения, программа мероприятия.">
            <a:extLst>
              <a:ext uri="{FF2B5EF4-FFF2-40B4-BE49-F238E27FC236}">
                <a16:creationId xmlns:a16="http://schemas.microsoft.com/office/drawing/2014/main" id="{6FF59FC0-9857-DA30-2F93-AF22DFE8D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243" y="3604114"/>
            <a:ext cx="1705411" cy="110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320320-4C2F-8CBF-E064-E7AB5D3A0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653E2-DDA2-8842-201D-F964C0153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363" y="215000"/>
            <a:ext cx="9735379" cy="363175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latin typeface="+mn-lt"/>
              </a:rPr>
              <a:t>Что необходимо для создания ИИ-агентов</a:t>
            </a: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DB73C50D-19DC-49F8-B0A1-D4B04324474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Голова писателя Беляева — публикации и статьи журнала STORY">
            <a:extLst>
              <a:ext uri="{FF2B5EF4-FFF2-40B4-BE49-F238E27FC236}">
                <a16:creationId xmlns:a16="http://schemas.microsoft.com/office/drawing/2014/main" id="{AA1D0921-B456-6D2E-7D19-3A4E807AA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91" y="2416388"/>
            <a:ext cx="1672982" cy="110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Голова писателя Беляева — публикации и статьи журнала STORY">
            <a:extLst>
              <a:ext uri="{FF2B5EF4-FFF2-40B4-BE49-F238E27FC236}">
                <a16:creationId xmlns:a16="http://schemas.microsoft.com/office/drawing/2014/main" id="{0E6EBA2D-C631-C062-C271-053FFB074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565" y="2413821"/>
            <a:ext cx="1672982" cy="110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Голова писателя Беляева — публикации и статьи журнала STORY">
            <a:extLst>
              <a:ext uri="{FF2B5EF4-FFF2-40B4-BE49-F238E27FC236}">
                <a16:creationId xmlns:a16="http://schemas.microsoft.com/office/drawing/2014/main" id="{6AF6D4A9-0A28-21B4-7785-6FE3132E6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880" y="2405393"/>
            <a:ext cx="1769127" cy="116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CB20B8-4021-634F-7E7F-958DFEC02C5B}"/>
              </a:ext>
            </a:extLst>
          </p:cNvPr>
          <p:cNvSpPr txBox="1"/>
          <p:nvPr/>
        </p:nvSpPr>
        <p:spPr>
          <a:xfrm>
            <a:off x="162350" y="1712246"/>
            <a:ext cx="2757828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Агент с внешней </a:t>
            </a:r>
            <a:br>
              <a:rPr lang="ru-RU" b="1" dirty="0"/>
            </a:br>
            <a:r>
              <a:rPr lang="ru-RU" b="1" dirty="0"/>
              <a:t>памятью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CC09BF-87F9-6AA9-91E0-3207E8191723}"/>
              </a:ext>
            </a:extLst>
          </p:cNvPr>
          <p:cNvSpPr txBox="1"/>
          <p:nvPr/>
        </p:nvSpPr>
        <p:spPr>
          <a:xfrm>
            <a:off x="4080988" y="1703818"/>
            <a:ext cx="285260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Агент с цифровыми </a:t>
            </a:r>
            <a:br>
              <a:rPr lang="ru-RU" b="1" dirty="0"/>
            </a:br>
            <a:r>
              <a:rPr lang="ru-RU" b="1" dirty="0"/>
              <a:t>инструментами</a:t>
            </a:r>
            <a:endParaRPr lang="en-US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9F432D-6CAC-957F-11C7-3E4DEED7B97D}"/>
              </a:ext>
            </a:extLst>
          </p:cNvPr>
          <p:cNvSpPr txBox="1"/>
          <p:nvPr/>
        </p:nvSpPr>
        <p:spPr>
          <a:xfrm>
            <a:off x="8103172" y="1700862"/>
            <a:ext cx="3434279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Агент с цифровыми </a:t>
            </a:r>
            <a:br>
              <a:rPr lang="ru-RU" b="1" dirty="0"/>
            </a:br>
            <a:r>
              <a:rPr lang="ru-RU" b="1" dirty="0"/>
              <a:t>и физическими инструментами</a:t>
            </a:r>
            <a:endParaRPr lang="en-US" b="1" dirty="0"/>
          </a:p>
        </p:txBody>
      </p:sp>
      <p:pic>
        <p:nvPicPr>
          <p:cNvPr id="36" name="Picture 4" descr="Библиотечный урок «Книга и её создатели». 2021, Зверево — дата и место  проведения, программа мероприятия.">
            <a:extLst>
              <a:ext uri="{FF2B5EF4-FFF2-40B4-BE49-F238E27FC236}">
                <a16:creationId xmlns:a16="http://schemas.microsoft.com/office/drawing/2014/main" id="{EE9FE1B5-AC77-A0CD-AA4B-B0456DE56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713" y="3550069"/>
            <a:ext cx="1705411" cy="110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расивый код: почему он так важен? - Блог ITVDN">
            <a:extLst>
              <a:ext uri="{FF2B5EF4-FFF2-40B4-BE49-F238E27FC236}">
                <a16:creationId xmlns:a16="http://schemas.microsoft.com/office/drawing/2014/main" id="{4AF88B24-0D9A-C403-6411-52BFA8849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017" y="3550069"/>
            <a:ext cx="1540665" cy="15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D5CB108-A5BE-74CA-FE5F-7BC7BC938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870" y="4371701"/>
            <a:ext cx="809487" cy="76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thcad Prime 4.0 M010 скачать бесплатно для windows">
            <a:extLst>
              <a:ext uri="{FF2B5EF4-FFF2-40B4-BE49-F238E27FC236}">
                <a16:creationId xmlns:a16="http://schemas.microsoft.com/office/drawing/2014/main" id="{7A992BD0-2728-B643-F0D3-5234A9184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378" y="4393885"/>
            <a:ext cx="826106" cy="82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Mathcad Prime 4.0 M010 скачать бесплатно для windows">
            <a:extLst>
              <a:ext uri="{FF2B5EF4-FFF2-40B4-BE49-F238E27FC236}">
                <a16:creationId xmlns:a16="http://schemas.microsoft.com/office/drawing/2014/main" id="{1B8B9888-1091-4F9C-F1BC-7C9A5D0C2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737" y="4398091"/>
            <a:ext cx="792625" cy="7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458C46B2-8E4C-ADCF-C6C3-03548120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106" y="4371744"/>
            <a:ext cx="867314" cy="8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3D модель Робот-манипулятор Kuka - TurboSquid 776502">
            <a:extLst>
              <a:ext uri="{FF2B5EF4-FFF2-40B4-BE49-F238E27FC236}">
                <a16:creationId xmlns:a16="http://schemas.microsoft.com/office/drawing/2014/main" id="{21AD88B7-76EA-972D-0838-6F1754B7D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615" y="3602636"/>
            <a:ext cx="1483238" cy="148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2A737E1-5ACC-B809-D818-85754A64E625}"/>
              </a:ext>
            </a:extLst>
          </p:cNvPr>
          <p:cNvSpPr txBox="1"/>
          <p:nvPr/>
        </p:nvSpPr>
        <p:spPr>
          <a:xfrm>
            <a:off x="162350" y="5139440"/>
            <a:ext cx="335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Самостоятельное извлечение фактов из баз данных и знаний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03E320-DCB6-49E8-D109-92BC2F1DBF8D}"/>
              </a:ext>
            </a:extLst>
          </p:cNvPr>
          <p:cNvSpPr txBox="1"/>
          <p:nvPr/>
        </p:nvSpPr>
        <p:spPr>
          <a:xfrm>
            <a:off x="3921393" y="5162273"/>
            <a:ext cx="335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Извлечение фактов на основе цифровых экспериментов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7CB364-D15E-C87E-D6C9-54C31AED19CC}"/>
              </a:ext>
            </a:extLst>
          </p:cNvPr>
          <p:cNvSpPr txBox="1"/>
          <p:nvPr/>
        </p:nvSpPr>
        <p:spPr>
          <a:xfrm>
            <a:off x="7861633" y="5157335"/>
            <a:ext cx="414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Извлечение фактов на основе цифровых и физических экспериментов</a:t>
            </a:r>
            <a:endParaRPr lang="en-US" dirty="0"/>
          </a:p>
        </p:txBody>
      </p:sp>
      <p:sp>
        <p:nvSpPr>
          <p:cNvPr id="3" name="Shape 6">
            <a:extLst>
              <a:ext uri="{FF2B5EF4-FFF2-40B4-BE49-F238E27FC236}">
                <a16:creationId xmlns:a16="http://schemas.microsoft.com/office/drawing/2014/main" id="{C6EF5784-3E9C-637D-19E2-607952237A8E}"/>
              </a:ext>
            </a:extLst>
          </p:cNvPr>
          <p:cNvSpPr/>
          <p:nvPr/>
        </p:nvSpPr>
        <p:spPr>
          <a:xfrm>
            <a:off x="685800" y="6073688"/>
            <a:ext cx="2084832" cy="685800"/>
          </a:xfrm>
          <a:prstGeom prst="roundRect">
            <a:avLst/>
          </a:prstGeom>
          <a:solidFill>
            <a:srgbClr val="111C2F"/>
          </a:solidFill>
          <a:ln w="12700">
            <a:solidFill>
              <a:srgbClr val="243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7">
            <a:extLst>
              <a:ext uri="{FF2B5EF4-FFF2-40B4-BE49-F238E27FC236}">
                <a16:creationId xmlns:a16="http://schemas.microsoft.com/office/drawing/2014/main" id="{16F74D6D-FAD9-3BA2-F431-0CD52B7CD16D}"/>
              </a:ext>
            </a:extLst>
          </p:cNvPr>
          <p:cNvSpPr/>
          <p:nvPr/>
        </p:nvSpPr>
        <p:spPr>
          <a:xfrm>
            <a:off x="777240" y="6146840"/>
            <a:ext cx="190195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Цель/намерение</a:t>
            </a:r>
            <a:endParaRPr lang="en-US" sz="1600" dirty="0"/>
          </a:p>
        </p:txBody>
      </p:sp>
      <p:sp>
        <p:nvSpPr>
          <p:cNvPr id="7" name="Shape 9">
            <a:extLst>
              <a:ext uri="{FF2B5EF4-FFF2-40B4-BE49-F238E27FC236}">
                <a16:creationId xmlns:a16="http://schemas.microsoft.com/office/drawing/2014/main" id="{C983E645-D7F1-6909-8481-DA5473FB879C}"/>
              </a:ext>
            </a:extLst>
          </p:cNvPr>
          <p:cNvSpPr/>
          <p:nvPr/>
        </p:nvSpPr>
        <p:spPr>
          <a:xfrm>
            <a:off x="2907792" y="6073688"/>
            <a:ext cx="2084832" cy="685800"/>
          </a:xfrm>
          <a:prstGeom prst="roundRect">
            <a:avLst/>
          </a:prstGeom>
          <a:solidFill>
            <a:srgbClr val="111C2F"/>
          </a:solidFill>
          <a:ln w="12700">
            <a:solidFill>
              <a:srgbClr val="243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10">
            <a:extLst>
              <a:ext uri="{FF2B5EF4-FFF2-40B4-BE49-F238E27FC236}">
                <a16:creationId xmlns:a16="http://schemas.microsoft.com/office/drawing/2014/main" id="{C80686A1-5ABA-F189-31F2-CE80DF88A626}"/>
              </a:ext>
            </a:extLst>
          </p:cNvPr>
          <p:cNvSpPr/>
          <p:nvPr/>
        </p:nvSpPr>
        <p:spPr>
          <a:xfrm>
            <a:off x="2999232" y="6146840"/>
            <a:ext cx="190195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План</a:t>
            </a:r>
            <a:endParaRPr lang="en-US" sz="1600" dirty="0"/>
          </a:p>
        </p:txBody>
      </p:sp>
      <p:sp>
        <p:nvSpPr>
          <p:cNvPr id="10" name="Shape 12">
            <a:extLst>
              <a:ext uri="{FF2B5EF4-FFF2-40B4-BE49-F238E27FC236}">
                <a16:creationId xmlns:a16="http://schemas.microsoft.com/office/drawing/2014/main" id="{D1859FB7-C071-A9D2-3A5B-CD94E72ABDF8}"/>
              </a:ext>
            </a:extLst>
          </p:cNvPr>
          <p:cNvSpPr/>
          <p:nvPr/>
        </p:nvSpPr>
        <p:spPr>
          <a:xfrm>
            <a:off x="5129784" y="6073688"/>
            <a:ext cx="2084832" cy="685800"/>
          </a:xfrm>
          <a:prstGeom prst="roundRect">
            <a:avLst/>
          </a:prstGeom>
          <a:solidFill>
            <a:srgbClr val="2DD4BF"/>
          </a:solidFill>
          <a:ln w="12700">
            <a:solidFill>
              <a:srgbClr val="243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13">
            <a:extLst>
              <a:ext uri="{FF2B5EF4-FFF2-40B4-BE49-F238E27FC236}">
                <a16:creationId xmlns:a16="http://schemas.microsoft.com/office/drawing/2014/main" id="{8418C106-1A62-F4BB-378D-D25401602559}"/>
              </a:ext>
            </a:extLst>
          </p:cNvPr>
          <p:cNvSpPr/>
          <p:nvPr/>
        </p:nvSpPr>
        <p:spPr>
          <a:xfrm>
            <a:off x="5221224" y="6146840"/>
            <a:ext cx="190195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Инструменты</a:t>
            </a:r>
            <a:endParaRPr lang="en-US" sz="1600" dirty="0"/>
          </a:p>
        </p:txBody>
      </p:sp>
      <p:sp>
        <p:nvSpPr>
          <p:cNvPr id="14" name="Shape 15">
            <a:extLst>
              <a:ext uri="{FF2B5EF4-FFF2-40B4-BE49-F238E27FC236}">
                <a16:creationId xmlns:a16="http://schemas.microsoft.com/office/drawing/2014/main" id="{824630F5-CBE2-8FDB-1D77-E2E6A4D0950F}"/>
              </a:ext>
            </a:extLst>
          </p:cNvPr>
          <p:cNvSpPr/>
          <p:nvPr/>
        </p:nvSpPr>
        <p:spPr>
          <a:xfrm>
            <a:off x="7351776" y="6073688"/>
            <a:ext cx="2084832" cy="685800"/>
          </a:xfrm>
          <a:prstGeom prst="roundRect">
            <a:avLst/>
          </a:prstGeom>
          <a:solidFill>
            <a:srgbClr val="111C2F"/>
          </a:solidFill>
          <a:ln w="12700">
            <a:solidFill>
              <a:srgbClr val="243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6">
            <a:extLst>
              <a:ext uri="{FF2B5EF4-FFF2-40B4-BE49-F238E27FC236}">
                <a16:creationId xmlns:a16="http://schemas.microsoft.com/office/drawing/2014/main" id="{36179EF1-3A07-C284-7A1B-DA1BBE70069B}"/>
              </a:ext>
            </a:extLst>
          </p:cNvPr>
          <p:cNvSpPr/>
          <p:nvPr/>
        </p:nvSpPr>
        <p:spPr>
          <a:xfrm>
            <a:off x="7443216" y="6146840"/>
            <a:ext cx="190195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Проверка</a:t>
            </a:r>
            <a:endParaRPr lang="en-US" sz="1600" dirty="0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51329C6B-0F8D-9D9B-F060-6D59D985CC12}"/>
              </a:ext>
            </a:extLst>
          </p:cNvPr>
          <p:cNvSpPr/>
          <p:nvPr/>
        </p:nvSpPr>
        <p:spPr>
          <a:xfrm>
            <a:off x="9573768" y="6073688"/>
            <a:ext cx="2084832" cy="685800"/>
          </a:xfrm>
          <a:prstGeom prst="roundRect">
            <a:avLst/>
          </a:prstGeom>
          <a:solidFill>
            <a:srgbClr val="111C2F"/>
          </a:solidFill>
          <a:ln w="12700">
            <a:solidFill>
              <a:srgbClr val="243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20FFE6C9-6C84-1577-29B4-75A3E7AFB5C7}"/>
              </a:ext>
            </a:extLst>
          </p:cNvPr>
          <p:cNvSpPr/>
          <p:nvPr/>
        </p:nvSpPr>
        <p:spPr>
          <a:xfrm>
            <a:off x="9665208" y="6146840"/>
            <a:ext cx="190195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Результат</a:t>
            </a:r>
            <a:endParaRPr lang="en-US" sz="1600" dirty="0"/>
          </a:p>
        </p:txBody>
      </p:sp>
      <p:sp>
        <p:nvSpPr>
          <p:cNvPr id="22" name="Shape 8">
            <a:extLst>
              <a:ext uri="{FF2B5EF4-FFF2-40B4-BE49-F238E27FC236}">
                <a16:creationId xmlns:a16="http://schemas.microsoft.com/office/drawing/2014/main" id="{472EE82D-E8E2-1373-C408-7EFF54B46023}"/>
              </a:ext>
            </a:extLst>
          </p:cNvPr>
          <p:cNvSpPr/>
          <p:nvPr/>
        </p:nvSpPr>
        <p:spPr>
          <a:xfrm>
            <a:off x="2752344" y="6284000"/>
            <a:ext cx="201168" cy="256032"/>
          </a:xfrm>
          <a:prstGeom prst="rightArrow">
            <a:avLst/>
          </a:prstGeom>
          <a:solidFill>
            <a:srgbClr val="93A4BF"/>
          </a:solidFill>
          <a:ln w="12700">
            <a:solidFill>
              <a:srgbClr val="93A4B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Shape 11">
            <a:extLst>
              <a:ext uri="{FF2B5EF4-FFF2-40B4-BE49-F238E27FC236}">
                <a16:creationId xmlns:a16="http://schemas.microsoft.com/office/drawing/2014/main" id="{32487D7D-3A5D-530A-D363-16A5A37AA0A0}"/>
              </a:ext>
            </a:extLst>
          </p:cNvPr>
          <p:cNvSpPr/>
          <p:nvPr/>
        </p:nvSpPr>
        <p:spPr>
          <a:xfrm>
            <a:off x="4974336" y="6284000"/>
            <a:ext cx="201168" cy="256032"/>
          </a:xfrm>
          <a:prstGeom prst="rightArrow">
            <a:avLst/>
          </a:prstGeom>
          <a:solidFill>
            <a:srgbClr val="93A4BF"/>
          </a:solidFill>
          <a:ln w="12700">
            <a:solidFill>
              <a:srgbClr val="93A4B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Shape 14">
            <a:extLst>
              <a:ext uri="{FF2B5EF4-FFF2-40B4-BE49-F238E27FC236}">
                <a16:creationId xmlns:a16="http://schemas.microsoft.com/office/drawing/2014/main" id="{35BE467D-DA60-6C8C-821E-061C85F47B91}"/>
              </a:ext>
            </a:extLst>
          </p:cNvPr>
          <p:cNvSpPr/>
          <p:nvPr/>
        </p:nvSpPr>
        <p:spPr>
          <a:xfrm>
            <a:off x="7196328" y="6284000"/>
            <a:ext cx="201168" cy="256032"/>
          </a:xfrm>
          <a:prstGeom prst="rightArrow">
            <a:avLst/>
          </a:prstGeom>
          <a:solidFill>
            <a:srgbClr val="93A4BF"/>
          </a:solidFill>
          <a:ln w="12700">
            <a:solidFill>
              <a:srgbClr val="93A4B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17">
            <a:extLst>
              <a:ext uri="{FF2B5EF4-FFF2-40B4-BE49-F238E27FC236}">
                <a16:creationId xmlns:a16="http://schemas.microsoft.com/office/drawing/2014/main" id="{42BC79CC-0124-2C2E-597B-C5564ACFC095}"/>
              </a:ext>
            </a:extLst>
          </p:cNvPr>
          <p:cNvSpPr/>
          <p:nvPr/>
        </p:nvSpPr>
        <p:spPr>
          <a:xfrm>
            <a:off x="9418320" y="6284000"/>
            <a:ext cx="201168" cy="256032"/>
          </a:xfrm>
          <a:prstGeom prst="rightArrow">
            <a:avLst/>
          </a:prstGeom>
          <a:solidFill>
            <a:srgbClr val="93A4BF"/>
          </a:solidFill>
          <a:ln w="12700">
            <a:solidFill>
              <a:srgbClr val="93A4B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204EED4F-210A-57C3-6FFB-F5A1E2A6AA79}"/>
              </a:ext>
            </a:extLst>
          </p:cNvPr>
          <p:cNvCxnSpPr/>
          <p:nvPr/>
        </p:nvCxnSpPr>
        <p:spPr>
          <a:xfrm>
            <a:off x="223333" y="5890927"/>
            <a:ext cx="117818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Фотографии на тему «Куча книг» — скачивайте бесплатные изображения высокого  качества | Freepik">
            <a:extLst>
              <a:ext uri="{FF2B5EF4-FFF2-40B4-BE49-F238E27FC236}">
                <a16:creationId xmlns:a16="http://schemas.microsoft.com/office/drawing/2014/main" id="{43FBE3D0-D909-CB84-B694-217FA2C1A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1" y="3558497"/>
            <a:ext cx="1022524" cy="153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Маникюр газете друг | Отзывы покупателей | Косметиста">
            <a:extLst>
              <a:ext uri="{FF2B5EF4-FFF2-40B4-BE49-F238E27FC236}">
                <a16:creationId xmlns:a16="http://schemas.microsoft.com/office/drawing/2014/main" id="{3368C21B-DD75-2FD5-392C-2685C9242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97" y="3554283"/>
            <a:ext cx="1299861" cy="155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B2903CA-8352-3F1D-4B1D-343D5C710876}"/>
              </a:ext>
            </a:extLst>
          </p:cNvPr>
          <p:cNvSpPr txBox="1"/>
          <p:nvPr/>
        </p:nvSpPr>
        <p:spPr>
          <a:xfrm>
            <a:off x="254936" y="888627"/>
            <a:ext cx="11139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ИИ-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агенты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—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это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LLM-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системы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которые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планируют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и </a:t>
            </a:r>
            <a:r>
              <a:rPr lang="en-US" b="1" dirty="0" err="1">
                <a:latin typeface="Calibri" pitchFamily="34" charset="0"/>
                <a:cs typeface="Calibri" pitchFamily="34" charset="-120"/>
              </a:rPr>
              <a:t>выполняют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многошаговые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действия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через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инструменты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ru-RU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работы с цифровым и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/</a:t>
            </a:r>
            <a:r>
              <a:rPr lang="ru-RU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или реальным миром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ru-RU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при участии человека (постановщика задачи)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599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F3EC5-F4EB-7668-55A3-0592BB8AC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7D439F-CA0D-C5A7-8A08-B5E2BEA9AF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6BEDA7-EC1C-FDDC-56FB-B9634CFFC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9" y="215000"/>
            <a:ext cx="9649459" cy="363175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«Партийность» в ИИ, или </a:t>
            </a:r>
            <a:r>
              <a:rPr lang="ru-RU" sz="3200" b="1" dirty="0" err="1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мультиагентные</a:t>
            </a:r>
            <a:r>
              <a:rPr lang="ru-RU" sz="3200" b="1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 системы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C2F47360-D1EB-FA0E-0247-81AE9D6719D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9C42AF-EEB7-3CBF-24FE-4201554EFB5A}"/>
              </a:ext>
            </a:extLst>
          </p:cNvPr>
          <p:cNvSpPr txBox="1"/>
          <p:nvPr/>
        </p:nvSpPr>
        <p:spPr>
          <a:xfrm>
            <a:off x="55673" y="4187730"/>
            <a:ext cx="38589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cs typeface="Arial" panose="020B0604020202020204" pitchFamily="34" charset="0"/>
              </a:rPr>
              <a:t>А если в партию сгрудились малые –</a:t>
            </a:r>
          </a:p>
          <a:p>
            <a:r>
              <a:rPr lang="ru-RU" sz="1600" dirty="0">
                <a:cs typeface="Arial" panose="020B0604020202020204" pitchFamily="34" charset="0"/>
              </a:rPr>
              <a:t>            сдайся враг, замри и ляг!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Партия - рука </a:t>
            </a:r>
            <a:r>
              <a:rPr lang="ru-RU" sz="1600" dirty="0" err="1">
                <a:cs typeface="Arial" panose="020B0604020202020204" pitchFamily="34" charset="0"/>
              </a:rPr>
              <a:t>миллионнопалая</a:t>
            </a:r>
            <a:r>
              <a:rPr lang="ru-RU" sz="1600" dirty="0">
                <a:cs typeface="Arial" panose="020B0604020202020204" pitchFamily="34" charset="0"/>
              </a:rPr>
              <a:t>,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            сжатая в один громящий кулак</a:t>
            </a:r>
          </a:p>
          <a:p>
            <a:pPr algn="r">
              <a:spcBef>
                <a:spcPts val="1200"/>
              </a:spcBef>
            </a:pPr>
            <a:r>
              <a:rPr lang="ru-RU" sz="1600" dirty="0">
                <a:cs typeface="Arial" panose="020B0604020202020204" pitchFamily="34" charset="0"/>
              </a:rPr>
              <a:t>(В.В. Маяковский)</a:t>
            </a:r>
            <a:endParaRPr lang="en-US" sz="1600" dirty="0">
              <a:cs typeface="Arial" panose="020B0604020202020204" pitchFamily="34" charset="0"/>
            </a:endParaRPr>
          </a:p>
        </p:txBody>
      </p:sp>
      <p:pic>
        <p:nvPicPr>
          <p:cNvPr id="1028" name="Picture 4" descr="В.В. Маяковский (1893-1930) 130 лет со дня рождения » Вятскополянская  районная централизованная библиотечная система">
            <a:extLst>
              <a:ext uri="{FF2B5EF4-FFF2-40B4-BE49-F238E27FC236}">
                <a16:creationId xmlns:a16="http://schemas.microsoft.com/office/drawing/2014/main" id="{6B6C23BE-61F6-2A2E-3576-0D362C42F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38" y="1063478"/>
            <a:ext cx="2643682" cy="31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9454661-5F0F-E639-4FF4-CA6972E7C970}"/>
              </a:ext>
            </a:extLst>
          </p:cNvPr>
          <p:cNvCxnSpPr>
            <a:cxnSpLocks/>
          </p:cNvCxnSpPr>
          <p:nvPr/>
        </p:nvCxnSpPr>
        <p:spPr>
          <a:xfrm>
            <a:off x="4040620" y="1021985"/>
            <a:ext cx="0" cy="4700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>
            <a:extLst>
              <a:ext uri="{FF2B5EF4-FFF2-40B4-BE49-F238E27FC236}">
                <a16:creationId xmlns:a16="http://schemas.microsoft.com/office/drawing/2014/main" id="{7E198539-806E-F77F-4F7E-C7FCD434B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80493" y="2340836"/>
            <a:ext cx="5530203" cy="2893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Просмотрите 11 идей на доске «AGENT 007» и на тему «джеймс бонд» | бонд,  шпионская вечеринка, вечеринка и т. д.">
            <a:extLst>
              <a:ext uri="{FF2B5EF4-FFF2-40B4-BE49-F238E27FC236}">
                <a16:creationId xmlns:a16="http://schemas.microsoft.com/office/drawing/2014/main" id="{1D993FFC-C795-2854-3C64-AAEA97C6F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316" y="2231031"/>
            <a:ext cx="860397" cy="70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Просмотрите 11 идей на доске «AGENT 007» и на тему «джеймс бонд» | бонд,  шпионская вечеринка, вечеринка и т. д.">
            <a:extLst>
              <a:ext uri="{FF2B5EF4-FFF2-40B4-BE49-F238E27FC236}">
                <a16:creationId xmlns:a16="http://schemas.microsoft.com/office/drawing/2014/main" id="{2C504EA7-2829-5270-30F5-2DF95EF61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867" y="3119429"/>
            <a:ext cx="860397" cy="70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B4689D3-4A7A-669A-F998-B8A1BA9AB80B}"/>
              </a:ext>
            </a:extLst>
          </p:cNvPr>
          <p:cNvSpPr/>
          <p:nvPr/>
        </p:nvSpPr>
        <p:spPr>
          <a:xfrm>
            <a:off x="8443301" y="5396942"/>
            <a:ext cx="736580" cy="175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4" descr="Cat James Bond Agent 007. Cats Never Die, Картина - Olga Koval | ArtMajeur">
            <a:extLst>
              <a:ext uri="{FF2B5EF4-FFF2-40B4-BE49-F238E27FC236}">
                <a16:creationId xmlns:a16="http://schemas.microsoft.com/office/drawing/2014/main" id="{E54419F7-38CA-D38C-9FC2-6BFA30339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193" y="3397237"/>
            <a:ext cx="860397" cy="105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Обои для рабочего стола Агент 007 фото - Раздел обоев: Прикольные">
            <a:extLst>
              <a:ext uri="{FF2B5EF4-FFF2-40B4-BE49-F238E27FC236}">
                <a16:creationId xmlns:a16="http://schemas.microsoft.com/office/drawing/2014/main" id="{2BFC1680-9A4E-4DB7-B13E-3FE3E03B1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098" y="2524592"/>
            <a:ext cx="949116" cy="70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Агент 007 и его женщины — Новости на Фильм Про">
            <a:extLst>
              <a:ext uri="{FF2B5EF4-FFF2-40B4-BE49-F238E27FC236}">
                <a16:creationId xmlns:a16="http://schemas.microsoft.com/office/drawing/2014/main" id="{057FF1B5-7330-18FC-F8A0-692E62928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594" y="4650540"/>
            <a:ext cx="582009" cy="92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F9067F33-861E-1137-2290-74AAD3603BD1}"/>
              </a:ext>
            </a:extLst>
          </p:cNvPr>
          <p:cNvCxnSpPr>
            <a:cxnSpLocks/>
          </p:cNvCxnSpPr>
          <p:nvPr/>
        </p:nvCxnSpPr>
        <p:spPr>
          <a:xfrm>
            <a:off x="4785274" y="1707169"/>
            <a:ext cx="0" cy="523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D2F8E5B2-C842-9B8C-4A90-B137C4D447F8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8964264" y="4870734"/>
            <a:ext cx="320496" cy="14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A9D528B-C9B8-3720-1EFF-6648D425E07D}"/>
              </a:ext>
            </a:extLst>
          </p:cNvPr>
          <p:cNvSpPr/>
          <p:nvPr/>
        </p:nvSpPr>
        <p:spPr>
          <a:xfrm>
            <a:off x="4408901" y="1265587"/>
            <a:ext cx="1355612" cy="4415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Постановка задачи</a:t>
            </a:r>
            <a:endParaRPr lang="en-US" sz="1400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16FECBE9-BA58-A678-D454-6CAA08F502E7}"/>
              </a:ext>
            </a:extLst>
          </p:cNvPr>
          <p:cNvSpPr/>
          <p:nvPr/>
        </p:nvSpPr>
        <p:spPr>
          <a:xfrm>
            <a:off x="9284760" y="4568946"/>
            <a:ext cx="1637474" cy="6334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Результат решения задачи</a:t>
            </a:r>
            <a:endParaRPr lang="en-US" sz="1400" dirty="0"/>
          </a:p>
        </p:txBody>
      </p:sp>
      <p:pic>
        <p:nvPicPr>
          <p:cNvPr id="25" name="Рисунок 24" descr="Изображение выглядит как Человеческое лицо, Вымышленный персонаж, мультфильм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8C6D649-5764-3D37-851F-848415D0CA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7489" y="898693"/>
            <a:ext cx="1250142" cy="1587246"/>
          </a:xfrm>
          <a:prstGeom prst="rect">
            <a:avLst/>
          </a:prstGeom>
        </p:spPr>
      </p:pic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D430BDB5-021D-201C-140F-91B846512616}"/>
              </a:ext>
            </a:extLst>
          </p:cNvPr>
          <p:cNvCxnSpPr>
            <a:stCxn id="21" idx="3"/>
          </p:cNvCxnSpPr>
          <p:nvPr/>
        </p:nvCxnSpPr>
        <p:spPr>
          <a:xfrm>
            <a:off x="10922234" y="4885660"/>
            <a:ext cx="231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C410CD31-FED6-3089-9881-3FCA555E30BA}"/>
              </a:ext>
            </a:extLst>
          </p:cNvPr>
          <p:cNvCxnSpPr>
            <a:cxnSpLocks/>
          </p:cNvCxnSpPr>
          <p:nvPr/>
        </p:nvCxnSpPr>
        <p:spPr>
          <a:xfrm flipV="1">
            <a:off x="11153994" y="1692316"/>
            <a:ext cx="0" cy="3193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DCB6A76F-837D-7C48-B128-66F3EC86B91D}"/>
              </a:ext>
            </a:extLst>
          </p:cNvPr>
          <p:cNvCxnSpPr>
            <a:cxnSpLocks/>
            <a:endCxn id="25" idx="3"/>
          </p:cNvCxnSpPr>
          <p:nvPr/>
        </p:nvCxnSpPr>
        <p:spPr>
          <a:xfrm flipH="1">
            <a:off x="7677631" y="1692316"/>
            <a:ext cx="34763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15EE368F-2BF3-2277-4F25-D469731D0CF5}"/>
              </a:ext>
            </a:extLst>
          </p:cNvPr>
          <p:cNvCxnSpPr>
            <a:cxnSpLocks/>
            <a:endCxn id="20" idx="3"/>
          </p:cNvCxnSpPr>
          <p:nvPr/>
        </p:nvCxnSpPr>
        <p:spPr>
          <a:xfrm flipH="1">
            <a:off x="5764513" y="1486378"/>
            <a:ext cx="6629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A5ADFD0-0143-E83A-25F1-17539A8F846D}"/>
              </a:ext>
            </a:extLst>
          </p:cNvPr>
          <p:cNvSpPr txBox="1"/>
          <p:nvPr/>
        </p:nvSpPr>
        <p:spPr>
          <a:xfrm>
            <a:off x="8284379" y="967691"/>
            <a:ext cx="38221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Пользователь </a:t>
            </a:r>
            <a:r>
              <a:rPr lang="ru-RU" sz="1500" dirty="0" err="1"/>
              <a:t>мультиагентной</a:t>
            </a:r>
            <a:r>
              <a:rPr lang="ru-RU" sz="1500" dirty="0"/>
              <a:t> системы – постановщик общей задачи</a:t>
            </a:r>
            <a:endParaRPr lang="en-US" sz="1500" dirty="0"/>
          </a:p>
        </p:txBody>
      </p:sp>
      <p:pic>
        <p:nvPicPr>
          <p:cNvPr id="3074" name="Picture 2" descr="Указатель – Бесплатные иконки: компьютер">
            <a:extLst>
              <a:ext uri="{FF2B5EF4-FFF2-40B4-BE49-F238E27FC236}">
                <a16:creationId xmlns:a16="http://schemas.microsoft.com/office/drawing/2014/main" id="{5F31E191-8835-AE52-5051-6A97EB82A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265" y="923872"/>
            <a:ext cx="631723" cy="63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3ECB8F1-20A5-FC03-5EC0-A560746E331C}"/>
              </a:ext>
            </a:extLst>
          </p:cNvPr>
          <p:cNvSpPr/>
          <p:nvPr/>
        </p:nvSpPr>
        <p:spPr>
          <a:xfrm>
            <a:off x="0" y="5840361"/>
            <a:ext cx="12191997" cy="10176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Семейство автономных агентов, взаимодействующих в целях решения единой задачи, поставленной пользователем – «цифровая артель» на основе </a:t>
            </a:r>
            <a:r>
              <a:rPr lang="ru-RU" sz="2000" b="1" u="sng" dirty="0"/>
              <a:t>принципа разделения труда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33391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68272C4-B80E-F304-74B4-57BCE3556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16" y="1873845"/>
            <a:ext cx="5881511" cy="49136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6706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493" y="173782"/>
            <a:ext cx="9769782" cy="442270"/>
          </a:xfrm>
        </p:spPr>
        <p:txBody>
          <a:bodyPr>
            <a:noAutofit/>
          </a:bodyPr>
          <a:lstStyle/>
          <a:p>
            <a:pPr algn="r"/>
            <a:r>
              <a:rPr lang="ru-RU" sz="3000" b="1" dirty="0">
                <a:solidFill>
                  <a:schemeClr val="bg1"/>
                </a:solidFill>
                <a:latin typeface="+mn-lt"/>
              </a:rPr>
              <a:t>Вызов: автоматизация создания </a:t>
            </a:r>
            <a:r>
              <a:rPr lang="ru-RU" sz="3000" b="1" dirty="0" err="1">
                <a:solidFill>
                  <a:schemeClr val="bg1"/>
                </a:solidFill>
                <a:latin typeface="+mn-lt"/>
              </a:rPr>
              <a:t>мультиагентных</a:t>
            </a:r>
            <a:r>
              <a:rPr lang="ru-RU" sz="3000" b="1" dirty="0">
                <a:solidFill>
                  <a:schemeClr val="bg1"/>
                </a:solidFill>
                <a:latin typeface="+mn-lt"/>
              </a:rPr>
              <a:t> систем</a:t>
            </a: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FF3395C8-DCFE-ADC8-C865-37CE1DF9000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3CA183-9E6A-39B5-851E-6579EDCD5264}"/>
              </a:ext>
            </a:extLst>
          </p:cNvPr>
          <p:cNvSpPr txBox="1"/>
          <p:nvPr/>
        </p:nvSpPr>
        <p:spPr>
          <a:xfrm>
            <a:off x="6639926" y="922587"/>
            <a:ext cx="570266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Автоматическая генерация систем ИИ: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Мета-агент, обученный автоматически создавать системы ИИ под новые задачи за счет развития специальных навыков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Развитие и оптимизация системы ИИ, созданной мета-агентом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Непрерывная эволюция мета-агента во времени за счет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RLAIF/RLHF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9FA4BA-3A37-B0B5-900F-05F1256D245B}"/>
              </a:ext>
            </a:extLst>
          </p:cNvPr>
          <p:cNvSpPr txBox="1"/>
          <p:nvPr/>
        </p:nvSpPr>
        <p:spPr>
          <a:xfrm>
            <a:off x="6672927" y="3744952"/>
            <a:ext cx="5410986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Обучаемые навыки мета-агента: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Создание архитектуры цепочки (ролей и иерархии агентов и инструментов, структуры и протоколов  коммуникации)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Генерация промптов для агентов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Генерация кода для запуска полученной системы ИИ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Оптимизация – итеративное улучшение существующей системы ИИ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045615-9751-3B88-746F-DEE133C087D2}"/>
              </a:ext>
            </a:extLst>
          </p:cNvPr>
          <p:cNvSpPr txBox="1"/>
          <p:nvPr/>
        </p:nvSpPr>
        <p:spPr>
          <a:xfrm>
            <a:off x="1626102" y="4752177"/>
            <a:ext cx="10855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Система 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EF8BE-4195-2A7B-9F5F-94C451746326}"/>
              </a:ext>
            </a:extLst>
          </p:cNvPr>
          <p:cNvSpPr txBox="1"/>
          <p:nvPr/>
        </p:nvSpPr>
        <p:spPr>
          <a:xfrm>
            <a:off x="3945885" y="4752177"/>
            <a:ext cx="10855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Система 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 descr="Изображение выглядит как Человеческое лицо, Вымышленный персонаж, мультфильм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8FB7BE0-C7DA-BE80-0794-97B4A3F68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542" y="927075"/>
            <a:ext cx="1008795" cy="1280819"/>
          </a:xfrm>
          <a:prstGeom prst="rect">
            <a:avLst/>
          </a:prstGeom>
        </p:spPr>
      </p:pic>
      <p:pic>
        <p:nvPicPr>
          <p:cNvPr id="9" name="Picture 2" descr="Мультсериал &quot;Мегамозг&quot; выйдет в 2024 году - Российская газета">
            <a:extLst>
              <a:ext uri="{FF2B5EF4-FFF2-40B4-BE49-F238E27FC236}">
                <a16:creationId xmlns:a16="http://schemas.microsoft.com/office/drawing/2014/main" id="{C82D0939-48CB-EA7A-3458-056D14F10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9" y="1229710"/>
            <a:ext cx="1554664" cy="105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DD1E0B2-40EA-13E5-C82C-761D82632257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414376" y="1567485"/>
            <a:ext cx="14911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5E825327-4748-29DA-0B44-F4924AAC0966}"/>
              </a:ext>
            </a:extLst>
          </p:cNvPr>
          <p:cNvCxnSpPr>
            <a:cxnSpLocks/>
          </p:cNvCxnSpPr>
          <p:nvPr/>
        </p:nvCxnSpPr>
        <p:spPr>
          <a:xfrm>
            <a:off x="2414376" y="1567485"/>
            <a:ext cx="0" cy="414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C906B18D-C484-F446-20E1-1B56AF99A596}"/>
              </a:ext>
            </a:extLst>
          </p:cNvPr>
          <p:cNvCxnSpPr>
            <a:stCxn id="9" idx="2"/>
          </p:cNvCxnSpPr>
          <p:nvPr/>
        </p:nvCxnSpPr>
        <p:spPr>
          <a:xfrm>
            <a:off x="888161" y="2282218"/>
            <a:ext cx="777332" cy="587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3CF2BA4-1A46-2823-0053-2BA8A50140AD}"/>
              </a:ext>
            </a:extLst>
          </p:cNvPr>
          <p:cNvSpPr txBox="1"/>
          <p:nvPr/>
        </p:nvSpPr>
        <p:spPr>
          <a:xfrm>
            <a:off x="2414376" y="1027367"/>
            <a:ext cx="13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Пользователь: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ставит задачу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D4BAAF-C6CD-E633-90A8-AB28266516A8}"/>
              </a:ext>
            </a:extLst>
          </p:cNvPr>
          <p:cNvSpPr txBox="1"/>
          <p:nvPr/>
        </p:nvSpPr>
        <p:spPr>
          <a:xfrm>
            <a:off x="140032" y="704109"/>
            <a:ext cx="2108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Мета-агент: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проектирует систему ИИ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" descr="Имя М раскрывается как &quot;Оливия Мэнсфилд&quot; в надписи на коробке, подаренной  Джеймсу, содержащей ее фарфоровую фигурку бульдога. &quot;Оливия&quot; - второе имя  Джуди, а первым главой британской секретной службы был Джордж Мэнсфилд  Смит-Каммингс. :">
            <a:extLst>
              <a:ext uri="{FF2B5EF4-FFF2-40B4-BE49-F238E27FC236}">
                <a16:creationId xmlns:a16="http://schemas.microsoft.com/office/drawing/2014/main" id="{88BA562B-5466-9859-C63B-FCC0DD66D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31" y="3332770"/>
            <a:ext cx="1301195" cy="99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E081328A-5191-E79D-45E6-A915EE05FF45}"/>
              </a:ext>
            </a:extLst>
          </p:cNvPr>
          <p:cNvCxnSpPr/>
          <p:nvPr/>
        </p:nvCxnSpPr>
        <p:spPr>
          <a:xfrm flipH="1">
            <a:off x="5177183" y="4330679"/>
            <a:ext cx="773043" cy="930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AA945D1-69A6-9518-4523-EE8A40AC8648}"/>
              </a:ext>
            </a:extLst>
          </p:cNvPr>
          <p:cNvSpPr txBox="1"/>
          <p:nvPr/>
        </p:nvSpPr>
        <p:spPr>
          <a:xfrm>
            <a:off x="5194851" y="2369238"/>
            <a:ext cx="15924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Агент-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планировщик: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управляет работой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6" descr="Просмотрите 11 идей на доске «AGENT 007» и на тему «джеймс бонд» | бонд,  шпионская вечеринка, вечеринка и т. д.">
            <a:extLst>
              <a:ext uri="{FF2B5EF4-FFF2-40B4-BE49-F238E27FC236}">
                <a16:creationId xmlns:a16="http://schemas.microsoft.com/office/drawing/2014/main" id="{05D2B48D-E79A-3FDA-2DB2-5536587F6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315" y="5473396"/>
            <a:ext cx="860397" cy="70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469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F4D83-728D-68B8-7282-9A165FDD8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C59F82-8754-4E46-3A28-49CC9BAFF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81E853-FB8E-9CDB-3E75-E26DD7CD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9" y="215000"/>
            <a:ext cx="9649459" cy="363175"/>
          </a:xfrm>
        </p:spPr>
        <p:txBody>
          <a:bodyPr>
            <a:noAutofit/>
          </a:bodyPr>
          <a:lstStyle/>
          <a:p>
            <a:pPr algn="r"/>
            <a:r>
              <a:rPr lang="ru-RU" sz="3000" b="1" dirty="0">
                <a:solidFill>
                  <a:schemeClr val="bg1"/>
                </a:solidFill>
                <a:latin typeface="+mn-lt"/>
              </a:rPr>
              <a:t>Пример: ИИ для разбора технической документации</a:t>
            </a: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C33E8287-3CC6-3B12-457E-311F53B76BB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D3BACF2-0A02-3671-FF8E-E31AB13AC1E2}"/>
              </a:ext>
            </a:extLst>
          </p:cNvPr>
          <p:cNvSpPr/>
          <p:nvPr/>
        </p:nvSpPr>
        <p:spPr>
          <a:xfrm>
            <a:off x="8541423" y="814067"/>
            <a:ext cx="3611248" cy="21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FCC293-6963-278F-14AF-595968A1F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34" y="903761"/>
            <a:ext cx="4161932" cy="55980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1A9F10-323D-17C1-1C42-460EDF788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666" y="2488892"/>
            <a:ext cx="7209586" cy="3423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34CEF6-1979-4A33-8F0B-A9D7A7D32840}"/>
              </a:ext>
            </a:extLst>
          </p:cNvPr>
          <p:cNvSpPr txBox="1"/>
          <p:nvPr/>
        </p:nvSpPr>
        <p:spPr>
          <a:xfrm>
            <a:off x="4341919" y="1084480"/>
            <a:ext cx="7083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Автоматизация построения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пайплайнов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для работы со сложными цифровыми объектами: декомпозиция и классификация фрагментов с последующим применением легковесных моделей для их обработки 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2BD9B8-F258-5A15-F612-25B43363A9D0}"/>
              </a:ext>
            </a:extLst>
          </p:cNvPr>
          <p:cNvSpPr txBox="1"/>
          <p:nvPr/>
        </p:nvSpPr>
        <p:spPr>
          <a:xfrm>
            <a:off x="9839280" y="4850190"/>
            <a:ext cx="1677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Рост качества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извлечения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информации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4E4F6-851A-2B9B-64D0-AC00F0D4F1E3}"/>
              </a:ext>
            </a:extLst>
          </p:cNvPr>
          <p:cNvSpPr txBox="1"/>
          <p:nvPr/>
        </p:nvSpPr>
        <p:spPr>
          <a:xfrm>
            <a:off x="9683370" y="5670816"/>
            <a:ext cx="3118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42D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24-35%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42D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916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349" y="215000"/>
            <a:ext cx="9365229" cy="363175"/>
          </a:xfrm>
        </p:spPr>
        <p:txBody>
          <a:bodyPr>
            <a:no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+mn-lt"/>
              </a:rPr>
              <a:t>AI4Science: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ИИ-моделирование процесса исследований</a:t>
            </a: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FF3395C8-DCFE-ADC8-C865-37CE1DF9000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6B986D-C852-4757-A70C-5BCF18E35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984" y="1660780"/>
            <a:ext cx="7218387" cy="42310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B287ED-526D-260D-BA85-6DCADEF8C39B}"/>
              </a:ext>
            </a:extLst>
          </p:cNvPr>
          <p:cNvSpPr txBox="1"/>
          <p:nvPr/>
        </p:nvSpPr>
        <p:spPr>
          <a:xfrm>
            <a:off x="4786904" y="6022226"/>
            <a:ext cx="7332056" cy="76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b="1" dirty="0"/>
              <a:t>НА ВЫХОДЕ: </a:t>
            </a:r>
            <a:r>
              <a:rPr lang="ru-RU" dirty="0"/>
              <a:t>ТЗ на ОКР с характеристиками, подтвержденными </a:t>
            </a:r>
            <a:br>
              <a:rPr lang="ru-RU" dirty="0"/>
            </a:br>
            <a:r>
              <a:rPr lang="ru-RU" dirty="0"/>
              <a:t>(а) анализом источников, (б) теоретическими исследованиями и </a:t>
            </a:r>
            <a:br>
              <a:rPr lang="ru-RU" dirty="0"/>
            </a:br>
            <a:r>
              <a:rPr lang="ru-RU" dirty="0"/>
              <a:t>(в) численными экспериментами</a:t>
            </a:r>
            <a:endParaRPr lang="en-US" dirty="0">
              <a:sym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C978E-AD58-95D7-AF1D-0061F2FF4002}"/>
              </a:ext>
            </a:extLst>
          </p:cNvPr>
          <p:cNvSpPr txBox="1"/>
          <p:nvPr/>
        </p:nvSpPr>
        <p:spPr>
          <a:xfrm>
            <a:off x="4732125" y="898135"/>
            <a:ext cx="7237453" cy="762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b="1" dirty="0">
                <a:sym typeface="Montserrat Regular"/>
              </a:rPr>
              <a:t>НА ВХОДЕ</a:t>
            </a:r>
            <a:r>
              <a:rPr lang="ru-RU" dirty="0">
                <a:sym typeface="Montserrat Regular"/>
              </a:rPr>
              <a:t>: общая постановка НИР (типа «обосновать возможность и предложить механизм создания материала на основе вспененного ПВХ с плотностью не выше </a:t>
            </a:r>
            <a:r>
              <a:rPr lang="ru-RU" dirty="0"/>
              <a:t>0,5 г/см³ и упругостью не менее 2100 МПа»)</a:t>
            </a:r>
          </a:p>
        </p:txBody>
      </p:sp>
      <p:pic>
        <p:nvPicPr>
          <p:cNvPr id="2050" name="Picture 2" descr="мечтатель человек иллюстрации | Бесплатный вектор">
            <a:extLst>
              <a:ext uri="{FF2B5EF4-FFF2-40B4-BE49-F238E27FC236}">
                <a16:creationId xmlns:a16="http://schemas.microsoft.com/office/drawing/2014/main" id="{9FCEAD4C-BFF4-EC23-C62C-E86FA3663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1" y="2770149"/>
            <a:ext cx="3828701" cy="38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F6A0DE8-3600-7655-DB00-1296D7D91387}"/>
              </a:ext>
            </a:extLst>
          </p:cNvPr>
          <p:cNvCxnSpPr/>
          <p:nvPr/>
        </p:nvCxnSpPr>
        <p:spPr>
          <a:xfrm>
            <a:off x="4428730" y="948111"/>
            <a:ext cx="0" cy="5713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B6A7C64-9845-8A2A-2517-8D6421A24489}"/>
              </a:ext>
            </a:extLst>
          </p:cNvPr>
          <p:cNvSpPr/>
          <p:nvPr/>
        </p:nvSpPr>
        <p:spPr>
          <a:xfrm>
            <a:off x="311823" y="1279457"/>
            <a:ext cx="3813512" cy="1716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F9C7D-E624-46E7-2B02-C479D93FF361}"/>
              </a:ext>
            </a:extLst>
          </p:cNvPr>
          <p:cNvSpPr txBox="1"/>
          <p:nvPr/>
        </p:nvSpPr>
        <p:spPr>
          <a:xfrm>
            <a:off x="1588611" y="3343419"/>
            <a:ext cx="2098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 не написать ли мне статью… в </a:t>
            </a:r>
            <a:r>
              <a:rPr lang="en-US" dirty="0"/>
              <a:t>Nature?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6EE20A-9F0E-AEE7-94F2-F4CCA6B89626}"/>
              </a:ext>
            </a:extLst>
          </p:cNvPr>
          <p:cNvSpPr txBox="1"/>
          <p:nvPr/>
        </p:nvSpPr>
        <p:spPr>
          <a:xfrm>
            <a:off x="128581" y="884904"/>
            <a:ext cx="41990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ИИ уже умеет осуществлять ненаправленный </a:t>
            </a:r>
            <a:r>
              <a:rPr lang="ru-RU" sz="2000" dirty="0">
                <a:sym typeface="Montserrat Regular"/>
              </a:rPr>
              <a:t>научный поиск с целью генерации новых знаний в заданной предметной области и подготовки научных статей, не отличимых на уровне молодого </a:t>
            </a:r>
            <a:r>
              <a:rPr lang="en-US" sz="2000" dirty="0">
                <a:sym typeface="Montserrat Regular"/>
              </a:rPr>
              <a:t>PhD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277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6A8D4-CAD8-70D7-9D1F-1118880A4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239BBA-1562-E0F8-EF72-2F873DF5B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D575B90-67E3-7246-F69C-5B53094747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7934" y="336551"/>
            <a:ext cx="1617134" cy="475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BBC5A8-4BC8-81D2-BC7A-711E106F8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211" y="177123"/>
            <a:ext cx="9689594" cy="487381"/>
          </a:xfrm>
        </p:spPr>
        <p:txBody>
          <a:bodyPr>
            <a:noAutofit/>
          </a:bodyPr>
          <a:lstStyle/>
          <a:p>
            <a:pPr algn="r"/>
            <a:r>
              <a:rPr lang="en-US" sz="3400" b="1" dirty="0">
                <a:solidFill>
                  <a:schemeClr val="bg1"/>
                </a:solidFill>
                <a:latin typeface="+mn-lt"/>
              </a:rPr>
              <a:t>ITMO </a:t>
            </a:r>
            <a:r>
              <a:rPr lang="en-US" sz="3400" b="1" dirty="0" err="1">
                <a:solidFill>
                  <a:schemeClr val="bg1"/>
                </a:solidFill>
                <a:latin typeface="+mn-lt"/>
              </a:rPr>
              <a:t>CoSci</a:t>
            </a:r>
            <a:r>
              <a:rPr lang="en-US" sz="3400" b="1" dirty="0">
                <a:solidFill>
                  <a:schemeClr val="bg1"/>
                </a:solidFill>
                <a:latin typeface="+mn-lt"/>
              </a:rPr>
              <a:t>: </a:t>
            </a:r>
            <a:r>
              <a:rPr lang="ru-RU" sz="3400" b="1" dirty="0">
                <a:solidFill>
                  <a:schemeClr val="bg1"/>
                </a:solidFill>
                <a:latin typeface="+mn-lt"/>
              </a:rPr>
              <a:t>ИИ-</a:t>
            </a:r>
            <a:r>
              <a:rPr lang="ru-RU" sz="3400" b="1" dirty="0" err="1">
                <a:solidFill>
                  <a:schemeClr val="bg1"/>
                </a:solidFill>
                <a:latin typeface="+mn-lt"/>
              </a:rPr>
              <a:t>косайнтист</a:t>
            </a:r>
            <a:r>
              <a:rPr lang="ru-RU" sz="3400" b="1" dirty="0">
                <a:solidFill>
                  <a:schemeClr val="bg1"/>
                </a:solidFill>
                <a:latin typeface="+mn-lt"/>
              </a:rPr>
              <a:t> для химиков</a:t>
            </a:r>
          </a:p>
        </p:txBody>
      </p:sp>
      <p:sp>
        <p:nvSpPr>
          <p:cNvPr id="7170" name="AutoShape 2" descr="Линейная регрессия: примеры и вычисление функции потерь">
            <a:extLst>
              <a:ext uri="{FF2B5EF4-FFF2-40B4-BE49-F238E27FC236}">
                <a16:creationId xmlns:a16="http://schemas.microsoft.com/office/drawing/2014/main" id="{DD5905D0-0A93-4ABC-96E7-1533F08873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0" name="Google Shape;69;p14">
            <a:extLst>
              <a:ext uri="{FF2B5EF4-FFF2-40B4-BE49-F238E27FC236}">
                <a16:creationId xmlns:a16="http://schemas.microsoft.com/office/drawing/2014/main" id="{EA00ACEB-25AF-2754-3592-CA9C9B32F40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971" y="61493"/>
            <a:ext cx="1906269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D043A5-16BA-1097-11C9-AB58E5B28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81" y="1074193"/>
            <a:ext cx="11890885" cy="25096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9A2091-0CB3-DC10-8F85-4B4053ABF5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595"/>
          <a:stretch/>
        </p:blipFill>
        <p:spPr>
          <a:xfrm>
            <a:off x="91681" y="3670094"/>
            <a:ext cx="11890885" cy="210755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F6C9375-0268-C05B-B4D3-C21315F49D87}"/>
              </a:ext>
            </a:extLst>
          </p:cNvPr>
          <p:cNvSpPr/>
          <p:nvPr/>
        </p:nvSpPr>
        <p:spPr>
          <a:xfrm>
            <a:off x="0" y="6042638"/>
            <a:ext cx="12192000" cy="8153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ИИ-ассистент ученого – отвечает на вопросы, ИИ-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косайнтист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сам планирует вопросы и обосновывает ответы для них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033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1AA40-13D5-8924-3116-536460929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F8A9E6-D11B-9DAF-D6DE-5708953FCB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F1749E-20D4-3A3D-679B-1C8FA006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227" y="215000"/>
            <a:ext cx="9744993" cy="363175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+mn-lt"/>
              </a:rPr>
              <a:t>Общее целеполагание стратегического направления</a:t>
            </a: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70F58D14-64AF-5343-6154-E90E0FC493E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EC18B8C-096E-6D27-1CF0-6DF9FD9CE214}"/>
              </a:ext>
            </a:extLst>
          </p:cNvPr>
          <p:cNvSpPr/>
          <p:nvPr/>
        </p:nvSpPr>
        <p:spPr>
          <a:xfrm>
            <a:off x="0" y="6193220"/>
            <a:ext cx="12192000" cy="6832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ИИ для трансформации полного инновационного цикла создания новой продукции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1A9F4F86-97E4-26A6-CF19-79C210EF101A}"/>
              </a:ext>
            </a:extLst>
          </p:cNvPr>
          <p:cNvCxnSpPr>
            <a:cxnSpLocks/>
          </p:cNvCxnSpPr>
          <p:nvPr/>
        </p:nvCxnSpPr>
        <p:spPr>
          <a:xfrm>
            <a:off x="831273" y="3832455"/>
            <a:ext cx="111509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0122402-8116-B31D-B91F-69B7819118C5}"/>
              </a:ext>
            </a:extLst>
          </p:cNvPr>
          <p:cNvCxnSpPr/>
          <p:nvPr/>
        </p:nvCxnSpPr>
        <p:spPr>
          <a:xfrm>
            <a:off x="831273" y="3733166"/>
            <a:ext cx="0" cy="2239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A2A266C-D1B7-7978-4BC6-7D935E4CCFD6}"/>
              </a:ext>
            </a:extLst>
          </p:cNvPr>
          <p:cNvCxnSpPr/>
          <p:nvPr/>
        </p:nvCxnSpPr>
        <p:spPr>
          <a:xfrm>
            <a:off x="4610973" y="3717000"/>
            <a:ext cx="0" cy="2239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367B9117-A9C1-CA8C-EB37-66C6C716F2C6}"/>
              </a:ext>
            </a:extLst>
          </p:cNvPr>
          <p:cNvCxnSpPr/>
          <p:nvPr/>
        </p:nvCxnSpPr>
        <p:spPr>
          <a:xfrm>
            <a:off x="8554901" y="3716999"/>
            <a:ext cx="0" cy="2239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84ACE4BC-8BDD-BBBA-4BB3-49DE1FD6B599}"/>
              </a:ext>
            </a:extLst>
          </p:cNvPr>
          <p:cNvCxnSpPr/>
          <p:nvPr/>
        </p:nvCxnSpPr>
        <p:spPr>
          <a:xfrm>
            <a:off x="10614609" y="3707763"/>
            <a:ext cx="0" cy="2239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AE6F958-5537-9214-5E01-4342F610D58E}"/>
              </a:ext>
            </a:extLst>
          </p:cNvPr>
          <p:cNvSpPr txBox="1"/>
          <p:nvPr/>
        </p:nvSpPr>
        <p:spPr>
          <a:xfrm>
            <a:off x="453220" y="3957148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УГТ-2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18769E-FA3F-B2AA-9B53-06DE45D9CFE5}"/>
              </a:ext>
            </a:extLst>
          </p:cNvPr>
          <p:cNvSpPr txBox="1"/>
          <p:nvPr/>
        </p:nvSpPr>
        <p:spPr>
          <a:xfrm>
            <a:off x="4350325" y="3940981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УГТ-4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A697D5-EBC9-FF6B-81E6-BC7B139A05B6}"/>
              </a:ext>
            </a:extLst>
          </p:cNvPr>
          <p:cNvSpPr txBox="1"/>
          <p:nvPr/>
        </p:nvSpPr>
        <p:spPr>
          <a:xfrm>
            <a:off x="8125410" y="3961646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УГТ-7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ED823B-85C4-DE33-7432-59A6704A9266}"/>
              </a:ext>
            </a:extLst>
          </p:cNvPr>
          <p:cNvSpPr txBox="1"/>
          <p:nvPr/>
        </p:nvSpPr>
        <p:spPr>
          <a:xfrm>
            <a:off x="10295955" y="3961646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УГТ-9</a:t>
            </a:r>
            <a:endParaRPr lang="en-US" dirty="0"/>
          </a:p>
        </p:txBody>
      </p:sp>
      <p:sp>
        <p:nvSpPr>
          <p:cNvPr id="24" name="Облачко с текстом: прямоугольное 23">
            <a:extLst>
              <a:ext uri="{FF2B5EF4-FFF2-40B4-BE49-F238E27FC236}">
                <a16:creationId xmlns:a16="http://schemas.microsoft.com/office/drawing/2014/main" id="{728A0AA1-58D8-2E14-76B8-0B48435CC947}"/>
              </a:ext>
            </a:extLst>
          </p:cNvPr>
          <p:cNvSpPr/>
          <p:nvPr/>
        </p:nvSpPr>
        <p:spPr>
          <a:xfrm>
            <a:off x="453220" y="4645255"/>
            <a:ext cx="2114489" cy="1366855"/>
          </a:xfrm>
          <a:prstGeom prst="wedgeRectCallout">
            <a:avLst>
              <a:gd name="adj1" fmla="val -29569"/>
              <a:gd name="adj2" fmla="val -7332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Технические требования на прикладную НИР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Облачко с текстом: прямоугольное 24">
            <a:extLst>
              <a:ext uri="{FF2B5EF4-FFF2-40B4-BE49-F238E27FC236}">
                <a16:creationId xmlns:a16="http://schemas.microsoft.com/office/drawing/2014/main" id="{02F88419-1DF5-7548-7BA3-C7E2C187F8D6}"/>
              </a:ext>
            </a:extLst>
          </p:cNvPr>
          <p:cNvSpPr/>
          <p:nvPr/>
        </p:nvSpPr>
        <p:spPr>
          <a:xfrm>
            <a:off x="4233071" y="4645254"/>
            <a:ext cx="2114489" cy="1366855"/>
          </a:xfrm>
          <a:prstGeom prst="wedgeRectCallout">
            <a:avLst>
              <a:gd name="adj1" fmla="val -29569"/>
              <a:gd name="adj2" fmla="val -7332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Техническое задание на ОКР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Облачко с текстом: прямоугольное 25">
            <a:extLst>
              <a:ext uri="{FF2B5EF4-FFF2-40B4-BE49-F238E27FC236}">
                <a16:creationId xmlns:a16="http://schemas.microsoft.com/office/drawing/2014/main" id="{03429742-40AC-474F-60C4-AD3A8077EDA9}"/>
              </a:ext>
            </a:extLst>
          </p:cNvPr>
          <p:cNvSpPr/>
          <p:nvPr/>
        </p:nvSpPr>
        <p:spPr>
          <a:xfrm>
            <a:off x="8125410" y="4654490"/>
            <a:ext cx="2114489" cy="1366855"/>
          </a:xfrm>
          <a:prstGeom prst="wedgeRectCallout">
            <a:avLst>
              <a:gd name="adj1" fmla="val -29569"/>
              <a:gd name="adj2" fmla="val -7332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Технические условия на внедрение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F7C9152F-CDF5-3DEF-9B8B-7DCC516511B5}"/>
              </a:ext>
            </a:extLst>
          </p:cNvPr>
          <p:cNvCxnSpPr/>
          <p:nvPr/>
        </p:nvCxnSpPr>
        <p:spPr>
          <a:xfrm flipV="1">
            <a:off x="4610973" y="1305606"/>
            <a:ext cx="0" cy="2329873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DDC45F27-A62B-D9CF-890C-B6D77FC6C5A2}"/>
              </a:ext>
            </a:extLst>
          </p:cNvPr>
          <p:cNvCxnSpPr>
            <a:cxnSpLocks/>
          </p:cNvCxnSpPr>
          <p:nvPr/>
        </p:nvCxnSpPr>
        <p:spPr>
          <a:xfrm flipV="1">
            <a:off x="8547692" y="1287205"/>
            <a:ext cx="7208" cy="2378234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CAD442A-7B2F-19F7-F977-5C3ABFC053E7}"/>
              </a:ext>
            </a:extLst>
          </p:cNvPr>
          <p:cNvSpPr txBox="1"/>
          <p:nvPr/>
        </p:nvSpPr>
        <p:spPr>
          <a:xfrm>
            <a:off x="453220" y="2047209"/>
            <a:ext cx="38153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Прикладная НИР: ИИ для определения образа и  путей создания нового объекта или технологии, и подтверждение достижимости его характеристик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97E674-324F-ED89-7059-7B5B779EB303}"/>
              </a:ext>
            </a:extLst>
          </p:cNvPr>
          <p:cNvSpPr txBox="1"/>
          <p:nvPr/>
        </p:nvSpPr>
        <p:spPr>
          <a:xfrm>
            <a:off x="4934868" y="2064409"/>
            <a:ext cx="3401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ОКР: ИИ для проектирования опытного образца установки, обеспечивающего создание объекта или функционирование технологии 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890CCC-ABA2-E1F6-7139-FDDE2CD75659}"/>
              </a:ext>
            </a:extLst>
          </p:cNvPr>
          <p:cNvSpPr txBox="1"/>
          <p:nvPr/>
        </p:nvSpPr>
        <p:spPr>
          <a:xfrm>
            <a:off x="8816169" y="2001582"/>
            <a:ext cx="3401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Внедрение: ИИ для управления эффективностью производством нового изделия или использованием новой технологии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02CB44-8C20-7483-D52B-0EF270B005C7}"/>
              </a:ext>
            </a:extLst>
          </p:cNvPr>
          <p:cNvSpPr txBox="1"/>
          <p:nvPr/>
        </p:nvSpPr>
        <p:spPr>
          <a:xfrm>
            <a:off x="386661" y="1203790"/>
            <a:ext cx="394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KPI: </a:t>
            </a:r>
            <a:r>
              <a:rPr lang="ru-RU" b="1" dirty="0"/>
              <a:t>Сокращение сроков НИР с 12-18 месяцев до 1-2 месяцев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6116E2-E463-8A4D-BE3D-F7547E11DCC9}"/>
              </a:ext>
            </a:extLst>
          </p:cNvPr>
          <p:cNvSpPr txBox="1"/>
          <p:nvPr/>
        </p:nvSpPr>
        <p:spPr>
          <a:xfrm>
            <a:off x="4888067" y="1209892"/>
            <a:ext cx="3387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KPI: </a:t>
            </a:r>
            <a:r>
              <a:rPr lang="ru-RU" b="1" dirty="0"/>
              <a:t>Сокращение сроков ОКР с 6-12 месяцев до 3-6 месяцев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FE0C54-57C5-7B47-F1D6-FA193DABEACE}"/>
              </a:ext>
            </a:extLst>
          </p:cNvPr>
          <p:cNvSpPr txBox="1"/>
          <p:nvPr/>
        </p:nvSpPr>
        <p:spPr>
          <a:xfrm>
            <a:off x="8818136" y="1154106"/>
            <a:ext cx="3387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KPI: </a:t>
            </a:r>
            <a:r>
              <a:rPr lang="ru-RU" b="1" dirty="0"/>
              <a:t>Сокращение сроков опытной эксплуатации до 2 раз</a:t>
            </a:r>
            <a:endParaRPr lang="en-US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87EC2C-A0E7-8548-2531-590E89E958B9}"/>
              </a:ext>
            </a:extLst>
          </p:cNvPr>
          <p:cNvSpPr txBox="1"/>
          <p:nvPr/>
        </p:nvSpPr>
        <p:spPr>
          <a:xfrm>
            <a:off x="1951859" y="3917895"/>
            <a:ext cx="211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Вклад: 50% </a:t>
            </a:r>
            <a:endParaRPr lang="en-US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344F169-5FF3-1D31-8319-CB446310615B}"/>
              </a:ext>
            </a:extLst>
          </p:cNvPr>
          <p:cNvSpPr txBox="1"/>
          <p:nvPr/>
        </p:nvSpPr>
        <p:spPr>
          <a:xfrm>
            <a:off x="6236893" y="3929500"/>
            <a:ext cx="1407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Вклад: 35% </a:t>
            </a:r>
            <a:endParaRPr lang="en-US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6EB606-4B20-00B4-07F5-22C411688400}"/>
              </a:ext>
            </a:extLst>
          </p:cNvPr>
          <p:cNvSpPr txBox="1"/>
          <p:nvPr/>
        </p:nvSpPr>
        <p:spPr>
          <a:xfrm>
            <a:off x="9002864" y="3975500"/>
            <a:ext cx="1407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Вклад: 15% </a:t>
            </a:r>
            <a:endParaRPr lang="en-US" b="1" dirty="0"/>
          </a:p>
        </p:txBody>
      </p:sp>
      <p:pic>
        <p:nvPicPr>
          <p:cNvPr id="1026" name="Picture 2" descr="Искусственный интеллект – Бесплатные иконки: технологии">
            <a:extLst>
              <a:ext uri="{FF2B5EF4-FFF2-40B4-BE49-F238E27FC236}">
                <a16:creationId xmlns:a16="http://schemas.microsoft.com/office/drawing/2014/main" id="{2B06E340-7B81-7163-5F53-AA80E9ECA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12" y="4972297"/>
            <a:ext cx="629889" cy="62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Искусственный интеллект – Бесплатные иконки: технологии">
            <a:extLst>
              <a:ext uri="{FF2B5EF4-FFF2-40B4-BE49-F238E27FC236}">
                <a16:creationId xmlns:a16="http://schemas.microsoft.com/office/drawing/2014/main" id="{7826A064-BD7B-4EB7-78C6-E3721241F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687" y="4981473"/>
            <a:ext cx="629889" cy="62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7B45CCDF-0B55-EA29-93D5-D989A347BC3B}"/>
              </a:ext>
            </a:extLst>
          </p:cNvPr>
          <p:cNvCxnSpPr>
            <a:cxnSpLocks/>
          </p:cNvCxnSpPr>
          <p:nvPr/>
        </p:nvCxnSpPr>
        <p:spPr>
          <a:xfrm>
            <a:off x="2567709" y="5299386"/>
            <a:ext cx="373382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76FDFC9D-B126-2D24-6AD3-47E975042B1E}"/>
              </a:ext>
            </a:extLst>
          </p:cNvPr>
          <p:cNvCxnSpPr>
            <a:cxnSpLocks/>
          </p:cNvCxnSpPr>
          <p:nvPr/>
        </p:nvCxnSpPr>
        <p:spPr>
          <a:xfrm>
            <a:off x="3859689" y="5287241"/>
            <a:ext cx="373382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7815F8B8-03E8-A76C-325E-460FCE3296D7}"/>
              </a:ext>
            </a:extLst>
          </p:cNvPr>
          <p:cNvCxnSpPr>
            <a:cxnSpLocks/>
          </p:cNvCxnSpPr>
          <p:nvPr/>
        </p:nvCxnSpPr>
        <p:spPr>
          <a:xfrm>
            <a:off x="6347560" y="5342595"/>
            <a:ext cx="373382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056516E3-1D93-B08C-CFE8-72016CC1B659}"/>
              </a:ext>
            </a:extLst>
          </p:cNvPr>
          <p:cNvCxnSpPr>
            <a:cxnSpLocks/>
          </p:cNvCxnSpPr>
          <p:nvPr/>
        </p:nvCxnSpPr>
        <p:spPr>
          <a:xfrm>
            <a:off x="7752028" y="5287241"/>
            <a:ext cx="373382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4107D6EC-4CC8-ECC9-C64B-F24F4775823C}"/>
              </a:ext>
            </a:extLst>
          </p:cNvPr>
          <p:cNvCxnSpPr>
            <a:cxnSpLocks/>
          </p:cNvCxnSpPr>
          <p:nvPr/>
        </p:nvCxnSpPr>
        <p:spPr>
          <a:xfrm>
            <a:off x="10241227" y="5337917"/>
            <a:ext cx="373382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067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76858</TotalTime>
  <Words>919</Words>
  <Application>Microsoft Office PowerPoint</Application>
  <PresentationFormat>Широкоэкранный</PresentationFormat>
  <Paragraphs>115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Montserrat Regular</vt:lpstr>
      <vt:lpstr>Wingdings</vt:lpstr>
      <vt:lpstr>Office Theme</vt:lpstr>
      <vt:lpstr>Презентация PowerPoint</vt:lpstr>
      <vt:lpstr>Мода рулит: от классических LLM – к агентным системам</vt:lpstr>
      <vt:lpstr>Что необходимо для создания ИИ-агентов</vt:lpstr>
      <vt:lpstr>«Партийность» в ИИ, или мультиагентные системы</vt:lpstr>
      <vt:lpstr>Вызов: автоматизация создания мультиагентных систем</vt:lpstr>
      <vt:lpstr>Пример: ИИ для разбора технической документации</vt:lpstr>
      <vt:lpstr>AI4Science: ИИ-моделирование процесса исследований</vt:lpstr>
      <vt:lpstr>ITMO CoSci: ИИ-косайнтист для химиков</vt:lpstr>
      <vt:lpstr>Общее целеполагание стратегического направления</vt:lpstr>
      <vt:lpstr>Целевой результат (2026)</vt:lpstr>
      <vt:lpstr>Возможный пример: химические технологии</vt:lpstr>
      <vt:lpstr>Заключение: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Vladimir Korolkov</dc:creator>
  <cp:lastModifiedBy>Ворожцова Юлия Андреевна</cp:lastModifiedBy>
  <cp:revision>213</cp:revision>
  <cp:lastPrinted>2025-12-01T07:17:26Z</cp:lastPrinted>
  <dcterms:created xsi:type="dcterms:W3CDTF">2019-09-07T19:15:09Z</dcterms:created>
  <dcterms:modified xsi:type="dcterms:W3CDTF">2026-02-13T15:30:01Z</dcterms:modified>
</cp:coreProperties>
</file>